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842" r:id="rId1"/>
  </p:sldMasterIdLst>
  <p:notesMasterIdLst>
    <p:notesMasterId r:id="rId2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39">
          <p15:clr>
            <a:srgbClr val="A4A3A4"/>
          </p15:clr>
        </p15:guide>
        <p15:guide id="2" pos="575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:hp="http://schemas.haansoft.com/office/presentation/8.0" xmlns:dsp="http://schemas.microsoft.com/office/drawing/2008/diagram" xmlns:dgm="http://schemas.openxmlformats.org/drawingml/2006/diagram" xmlns:c="http://schemas.openxmlformats.org/drawingml/2006/chart" xmlns="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9" d="100"/>
          <a:sy n="59" d="100"/>
        </p:scale>
        <p:origin x="222" y="78"/>
      </p:cViewPr>
      <p:guideLst>
        <p:guide orient="horz" pos="3239"/>
        <p:guide pos="575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93A6B9-F2E0-4532-B4F5-1E5C7665E8EB}" type="datetimeFigureOut">
              <a:rPr lang="ko-KR" altLang="en-US" smtClean="0"/>
              <a:t>2023-07-04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B0D830-96A8-4B23-B910-A596367489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26414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B0D830-96A8-4B23-B910-A59636748933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39129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371598" y="3195637"/>
            <a:ext cx="15544797" cy="2205037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743198" y="5829300"/>
            <a:ext cx="12801598" cy="26289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940A130E-E3B8-4EBE-931F-81B26B8448AA}" type="datetime1">
              <a:rPr lang="ko-KR" altLang="en-US"/>
              <a:pPr lvl="0">
                <a:defRPr/>
              </a:pPr>
              <a:t>2023-07-04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800C6A38-4290-41DD-B95C-4155372FD4A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간지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3195637"/>
            <a:ext cx="18288000" cy="2205037"/>
          </a:xfrm>
        </p:spPr>
        <p:txBody>
          <a:bodyPr>
            <a:normAutofit/>
          </a:bodyPr>
          <a:lstStyle>
            <a:lvl1pPr>
              <a:defRPr sz="4400" b="1"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CA348888-F454-4AD2-BA62-3AF29D9807C0}" type="datetime1">
              <a:rPr lang="ko-KR" altLang="en-US"/>
              <a:pPr lvl="0">
                <a:defRPr/>
              </a:pPr>
              <a:t>2023-07-04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목차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14398" y="411957"/>
            <a:ext cx="16459197" cy="1714500"/>
          </a:xfrm>
        </p:spPr>
        <p:txBody>
          <a:bodyPr/>
          <a:lstStyle>
            <a:lvl1pPr>
              <a:defRPr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4" hasCustomPrompt="1"/>
          </p:nvPr>
        </p:nvSpPr>
        <p:spPr>
          <a:xfrm>
            <a:off x="4286215" y="3321844"/>
            <a:ext cx="9715532" cy="4822030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</a:lstStyle>
          <a:p>
            <a:pPr lvl="0">
              <a:defRPr/>
            </a:pPr>
            <a:r>
              <a:rPr lang="ko-KR" altLang="en-US"/>
              <a:t>첫째 목차</a:t>
            </a:r>
          </a:p>
          <a:p>
            <a:pPr lvl="0">
              <a:defRPr/>
            </a:pPr>
            <a:r>
              <a:rPr lang="ko-KR" altLang="en-US"/>
              <a:t>둘째 목차</a:t>
            </a:r>
          </a:p>
          <a:p>
            <a:pPr lvl="0">
              <a:defRPr/>
            </a:pPr>
            <a:r>
              <a:rPr lang="ko-KR" altLang="en-US"/>
              <a:t>셋째 목차</a:t>
            </a:r>
          </a:p>
          <a:p>
            <a:pPr lvl="0">
              <a:defRPr/>
            </a:pPr>
            <a:r>
              <a:rPr lang="ko-KR" altLang="en-US"/>
              <a:t>넷째 목차</a:t>
            </a:r>
          </a:p>
          <a:p>
            <a:pPr lvl="0">
              <a:defRPr/>
            </a:pPr>
            <a:r>
              <a:rPr lang="ko-KR" altLang="en-US"/>
              <a:t>다섯째 목차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956FEC12-A4C9-4837-AF94-AD867782C04C}" type="datetime1">
              <a:rPr lang="ko-KR" altLang="en-US"/>
              <a:pPr lvl="0">
                <a:defRPr/>
              </a:pPr>
              <a:t>2023-07-04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본문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13258798" y="411957"/>
            <a:ext cx="4114798" cy="8777288"/>
          </a:xfrm>
        </p:spPr>
        <p:txBody>
          <a:bodyPr vert="eaVert"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914398" y="411957"/>
            <a:ext cx="12039598" cy="8777288"/>
          </a:xfrm>
        </p:spPr>
        <p:txBody>
          <a:bodyPr vert="eaVert"/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957F84A3-4F29-4053-ACFD-1BAF2D3F140C}" type="datetime1">
              <a:rPr lang="ko-KR" altLang="en-US"/>
              <a:pPr lvl="0">
                <a:defRPr/>
              </a:pPr>
              <a:t>2023-07-04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4953836A-82A3-4C8B-9D31-CD724F3673ED}" type="datetime1">
              <a:rPr lang="ko-KR" altLang="en-US"/>
              <a:pPr lvl="0">
                <a:defRPr/>
              </a:pPr>
              <a:t>2023-07-04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AD2EBAF6-36D0-4DD8-B695-D4C1B37E35D6}" type="datetime1">
              <a:rPr lang="ko-KR" altLang="en-US"/>
              <a:pPr lvl="0">
                <a:defRPr/>
              </a:pPr>
              <a:t>2023-07-04</a:t>
            </a:fld>
            <a:endParaRPr lang="ko-KR" altLang="en-US"/>
          </a:p>
        </p:txBody>
      </p:sp>
      <p:sp>
        <p:nvSpPr>
          <p:cNvPr id="3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44624" y="6610350"/>
            <a:ext cx="15544797" cy="2043112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444624" y="4360069"/>
            <a:ext cx="15544797" cy="225028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60728D28-603B-4EFC-80F8-17E5E9107035}" type="datetime1">
              <a:rPr lang="ko-KR" altLang="en-US"/>
              <a:pPr lvl="0">
                <a:defRPr/>
              </a:pPr>
              <a:t>2023-07-04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내용 2개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914398" y="2400300"/>
            <a:ext cx="8077198" cy="678894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9296398" y="2400300"/>
            <a:ext cx="8077198" cy="678894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A27A1F4E-0809-4239-8034-C38E431DAF92}" type="datetime1">
              <a:rPr lang="ko-KR" altLang="en-US"/>
              <a:pPr lvl="0">
                <a:defRPr/>
              </a:pPr>
              <a:t>2023-07-04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5E0DA496-7307-4E8B-88DE-CB97B48BAB6F}" type="datetime1">
              <a:rPr lang="ko-KR" altLang="en-US"/>
              <a:pPr lvl="0">
                <a:defRPr/>
              </a:pPr>
              <a:t>2023-07-04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표" type="tbl" preserve="1">
  <p:cSld name="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표 개체 틀 2"/>
          <p:cNvSpPr>
            <a:spLocks noGrp="1"/>
          </p:cNvSpPr>
          <p:nvPr>
            <p:ph type="tbl" sz="quarter" idx="13"/>
          </p:nvPr>
        </p:nvSpPr>
        <p:spPr>
          <a:xfrm>
            <a:off x="912055" y="2464594"/>
            <a:ext cx="16459197" cy="6787800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pPr lvl="0">
              <a:defRPr/>
            </a:pPr>
            <a:r>
              <a:rPr lang="ko-KR" altLang="en-US"/>
              <a:t>표를 추가하려면 아이콘을 클릭하십시오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58721E90-850C-410B-8B89-8394F580CFDA}" type="datetime1">
              <a:rPr lang="ko-KR" altLang="en-US"/>
              <a:pPr lvl="0">
                <a:defRPr/>
              </a:pPr>
              <a:t>2023-07-04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내용 4개" type="fourObj" preserve="1">
  <p:cSld name="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914398" y="2400300"/>
            <a:ext cx="8077198" cy="3294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2"/>
          </p:nvPr>
        </p:nvSpPr>
        <p:spPr>
          <a:xfrm>
            <a:off x="9296398" y="2400300"/>
            <a:ext cx="8077198" cy="3294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3"/>
          </p:nvPr>
        </p:nvSpPr>
        <p:spPr>
          <a:xfrm>
            <a:off x="912055" y="5976330"/>
            <a:ext cx="8077198" cy="3294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9294054" y="5976330"/>
            <a:ext cx="8077198" cy="3294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5ACE7E28-9336-4363-8674-B91477D8F243}" type="datetime1">
              <a:rPr lang="ko-KR" altLang="en-US"/>
              <a:pPr lvl="0">
                <a:defRPr/>
              </a:pPr>
              <a:t>2023-07-04</a:t>
            </a:fld>
            <a:endParaRPr lang="ko-KR" altLang="en-US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그림 및 설명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584574" y="7200900"/>
            <a:ext cx="10972798" cy="850107"/>
          </a:xfrm>
        </p:spPr>
        <p:txBody>
          <a:bodyPr anchor="b"/>
          <a:lstStyle>
            <a:lvl1pPr algn="l">
              <a:defRPr sz="2000" b="1"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3584574" y="919162"/>
            <a:ext cx="10972798" cy="61722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>
              <a:defRPr/>
            </a:pPr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3584574" y="8051007"/>
            <a:ext cx="10972798" cy="120729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5ACE7E28-9336-4363-8674-B91477D8F243}" type="datetime1">
              <a:rPr lang="ko-KR" altLang="en-US"/>
              <a:pPr lvl="0">
                <a:defRPr/>
              </a:pPr>
              <a:t>2023-07-04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한컴오피스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914398" y="411957"/>
            <a:ext cx="16459197" cy="17145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14398" y="2400300"/>
            <a:ext cx="16459197" cy="6788944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914398" y="9534525"/>
            <a:ext cx="4267198" cy="547687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fld id="{D422D86A-5F52-4165-8473-F1B836277586}" type="datetime1">
              <a:rPr lang="ko-KR" altLang="en-US"/>
              <a:pPr lvl="0">
                <a:defRPr/>
              </a:pPr>
              <a:t>2023-07-04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6248398" y="9534525"/>
            <a:ext cx="5791198" cy="547687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3106398" y="9534525"/>
            <a:ext cx="4267198" cy="547687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28" r:id="rId1"/>
    <p:sldLayoutId id="2147483829" r:id="rId2"/>
    <p:sldLayoutId id="2147483830" r:id="rId3"/>
    <p:sldLayoutId id="2147483831" r:id="rId4"/>
    <p:sldLayoutId id="2147483832" r:id="rId5"/>
    <p:sldLayoutId id="2147483833" r:id="rId6"/>
    <p:sldLayoutId id="2147483834" r:id="rId7"/>
    <p:sldLayoutId id="2147483835" r:id="rId8"/>
    <p:sldLayoutId id="2147483836" r:id="rId9"/>
    <p:sldLayoutId id="2147483837" r:id="rId10"/>
    <p:sldLayoutId id="2147483838" r:id="rId11"/>
    <p:sldLayoutId id="2147483839" r:id="rId12"/>
  </p:sldLayoutIdLst>
  <p:transition/>
  <p:hf sldNum="0"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rtl="0" eaLnBrk="1" latinLnBrk="1" hangingPunct="1">
        <a:defRPr>
          <a:solidFill>
            <a:schemeClr val="tx2"/>
          </a:solidFill>
        </a:defRPr>
      </a:lvl2pPr>
      <a:lvl3pPr rtl="0" eaLnBrk="1" latinLnBrk="1" hangingPunct="1">
        <a:defRPr>
          <a:solidFill>
            <a:schemeClr val="tx2"/>
          </a:solidFill>
        </a:defRPr>
      </a:lvl3pPr>
      <a:lvl4pPr rtl="0" eaLnBrk="1" latinLnBrk="1" hangingPunct="1">
        <a:defRPr>
          <a:solidFill>
            <a:schemeClr val="tx2"/>
          </a:solidFill>
        </a:defRPr>
      </a:lvl4pPr>
      <a:lvl5pPr rtl="0" eaLnBrk="1" latinLnBrk="1" hangingPunct="1">
        <a:defRPr>
          <a:solidFill>
            <a:schemeClr val="tx2"/>
          </a:solidFill>
        </a:defRPr>
      </a:lvl5pPr>
      <a:lvl6pPr rtl="0" eaLnBrk="1" latinLnBrk="1" hangingPunct="1">
        <a:defRPr>
          <a:solidFill>
            <a:schemeClr val="tx2"/>
          </a:solidFill>
        </a:defRPr>
      </a:lvl6pPr>
      <a:lvl7pPr rtl="0" eaLnBrk="1" latinLnBrk="1" hangingPunct="1">
        <a:defRPr>
          <a:solidFill>
            <a:schemeClr val="tx2"/>
          </a:solidFill>
        </a:defRPr>
      </a:lvl7pPr>
      <a:lvl8pPr rtl="0" eaLnBrk="1" latinLnBrk="1" hangingPunct="1">
        <a:defRPr>
          <a:solidFill>
            <a:schemeClr val="tx2"/>
          </a:solidFill>
        </a:defRPr>
      </a:lvl8pPr>
      <a:lvl9pPr rtl="0"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13" Type="http://schemas.openxmlformats.org/officeDocument/2006/relationships/image" Target="../media/image95.png"/><Relationship Id="rId3" Type="http://schemas.openxmlformats.org/officeDocument/2006/relationships/image" Target="../media/image85.png"/><Relationship Id="rId7" Type="http://schemas.openxmlformats.org/officeDocument/2006/relationships/image" Target="../media/image89.png"/><Relationship Id="rId12" Type="http://schemas.openxmlformats.org/officeDocument/2006/relationships/image" Target="../media/image94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8.png"/><Relationship Id="rId11" Type="http://schemas.openxmlformats.org/officeDocument/2006/relationships/image" Target="../media/image93.jpeg"/><Relationship Id="rId5" Type="http://schemas.openxmlformats.org/officeDocument/2006/relationships/image" Target="../media/image87.png"/><Relationship Id="rId15" Type="http://schemas.openxmlformats.org/officeDocument/2006/relationships/image" Target="../media/image97.png"/><Relationship Id="rId10" Type="http://schemas.openxmlformats.org/officeDocument/2006/relationships/image" Target="../media/image92.png"/><Relationship Id="rId4" Type="http://schemas.openxmlformats.org/officeDocument/2006/relationships/image" Target="../media/image86.png"/><Relationship Id="rId9" Type="http://schemas.openxmlformats.org/officeDocument/2006/relationships/image" Target="../media/image91.png"/><Relationship Id="rId14" Type="http://schemas.openxmlformats.org/officeDocument/2006/relationships/image" Target="../media/image9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13" Type="http://schemas.openxmlformats.org/officeDocument/2006/relationships/image" Target="../media/image109.png"/><Relationship Id="rId3" Type="http://schemas.openxmlformats.org/officeDocument/2006/relationships/image" Target="../media/image75.png"/><Relationship Id="rId7" Type="http://schemas.openxmlformats.org/officeDocument/2006/relationships/image" Target="../media/image103.png"/><Relationship Id="rId12" Type="http://schemas.openxmlformats.org/officeDocument/2006/relationships/image" Target="../media/image108.png"/><Relationship Id="rId2" Type="http://schemas.openxmlformats.org/officeDocument/2006/relationships/image" Target="../media/image99.png"/><Relationship Id="rId16" Type="http://schemas.openxmlformats.org/officeDocument/2006/relationships/image" Target="../media/image1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2.png"/><Relationship Id="rId11" Type="http://schemas.openxmlformats.org/officeDocument/2006/relationships/image" Target="../media/image107.png"/><Relationship Id="rId5" Type="http://schemas.openxmlformats.org/officeDocument/2006/relationships/image" Target="../media/image101.png"/><Relationship Id="rId15" Type="http://schemas.openxmlformats.org/officeDocument/2006/relationships/image" Target="../media/image111.png"/><Relationship Id="rId10" Type="http://schemas.openxmlformats.org/officeDocument/2006/relationships/image" Target="../media/image106.png"/><Relationship Id="rId4" Type="http://schemas.openxmlformats.org/officeDocument/2006/relationships/image" Target="../media/image100.png"/><Relationship Id="rId9" Type="http://schemas.openxmlformats.org/officeDocument/2006/relationships/image" Target="../media/image105.png"/><Relationship Id="rId14" Type="http://schemas.openxmlformats.org/officeDocument/2006/relationships/image" Target="../media/image11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13" Type="http://schemas.openxmlformats.org/officeDocument/2006/relationships/image" Target="../media/image124.png"/><Relationship Id="rId3" Type="http://schemas.openxmlformats.org/officeDocument/2006/relationships/image" Target="../media/image114.png"/><Relationship Id="rId7" Type="http://schemas.openxmlformats.org/officeDocument/2006/relationships/image" Target="../media/image118.png"/><Relationship Id="rId12" Type="http://schemas.openxmlformats.org/officeDocument/2006/relationships/image" Target="../media/image123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7.png"/><Relationship Id="rId11" Type="http://schemas.openxmlformats.org/officeDocument/2006/relationships/image" Target="../media/image122.png"/><Relationship Id="rId5" Type="http://schemas.openxmlformats.org/officeDocument/2006/relationships/image" Target="../media/image116.png"/><Relationship Id="rId10" Type="http://schemas.openxmlformats.org/officeDocument/2006/relationships/image" Target="../media/image121.png"/><Relationship Id="rId4" Type="http://schemas.openxmlformats.org/officeDocument/2006/relationships/image" Target="../media/image115.png"/><Relationship Id="rId9" Type="http://schemas.openxmlformats.org/officeDocument/2006/relationships/image" Target="../media/image12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3" Type="http://schemas.openxmlformats.org/officeDocument/2006/relationships/image" Target="../media/image114.png"/><Relationship Id="rId7" Type="http://schemas.openxmlformats.org/officeDocument/2006/relationships/image" Target="../media/image126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7.png"/><Relationship Id="rId11" Type="http://schemas.openxmlformats.org/officeDocument/2006/relationships/image" Target="../media/image130.png"/><Relationship Id="rId5" Type="http://schemas.openxmlformats.org/officeDocument/2006/relationships/image" Target="../media/image125.png"/><Relationship Id="rId10" Type="http://schemas.openxmlformats.org/officeDocument/2006/relationships/image" Target="../media/image129.png"/><Relationship Id="rId4" Type="http://schemas.openxmlformats.org/officeDocument/2006/relationships/image" Target="../media/image115.png"/><Relationship Id="rId9" Type="http://schemas.openxmlformats.org/officeDocument/2006/relationships/image" Target="../media/image128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3" Type="http://schemas.openxmlformats.org/officeDocument/2006/relationships/image" Target="../media/image114.png"/><Relationship Id="rId7" Type="http://schemas.openxmlformats.org/officeDocument/2006/relationships/image" Target="../media/image132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7.png"/><Relationship Id="rId5" Type="http://schemas.openxmlformats.org/officeDocument/2006/relationships/image" Target="../media/image131.png"/><Relationship Id="rId4" Type="http://schemas.openxmlformats.org/officeDocument/2006/relationships/image" Target="../media/image11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6.png"/><Relationship Id="rId4" Type="http://schemas.openxmlformats.org/officeDocument/2006/relationships/image" Target="../media/image13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7" Type="http://schemas.openxmlformats.org/officeDocument/2006/relationships/image" Target="../media/image140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9.png"/><Relationship Id="rId5" Type="http://schemas.openxmlformats.org/officeDocument/2006/relationships/image" Target="../media/image138.png"/><Relationship Id="rId4" Type="http://schemas.openxmlformats.org/officeDocument/2006/relationships/image" Target="../media/image13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2" Type="http://schemas.openxmlformats.org/officeDocument/2006/relationships/image" Target="../media/image28.png"/><Relationship Id="rId16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5" Type="http://schemas.openxmlformats.org/officeDocument/2006/relationships/image" Target="../media/image4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Relationship Id="rId14" Type="http://schemas.openxmlformats.org/officeDocument/2006/relationships/image" Target="../media/image4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46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3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7.png"/><Relationship Id="rId18" Type="http://schemas.openxmlformats.org/officeDocument/2006/relationships/image" Target="../media/image6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12" Type="http://schemas.openxmlformats.org/officeDocument/2006/relationships/image" Target="../media/image56.png"/><Relationship Id="rId17" Type="http://schemas.openxmlformats.org/officeDocument/2006/relationships/image" Target="../media/image61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6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11" Type="http://schemas.openxmlformats.org/officeDocument/2006/relationships/image" Target="../media/image55.png"/><Relationship Id="rId5" Type="http://schemas.openxmlformats.org/officeDocument/2006/relationships/image" Target="../media/image49.png"/><Relationship Id="rId15" Type="http://schemas.openxmlformats.org/officeDocument/2006/relationships/image" Target="../media/image59.png"/><Relationship Id="rId10" Type="http://schemas.openxmlformats.org/officeDocument/2006/relationships/image" Target="../media/image54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Relationship Id="rId14" Type="http://schemas.openxmlformats.org/officeDocument/2006/relationships/image" Target="../media/image5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12" Type="http://schemas.openxmlformats.org/officeDocument/2006/relationships/image" Target="../media/image73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png"/><Relationship Id="rId11" Type="http://schemas.openxmlformats.org/officeDocument/2006/relationships/image" Target="../media/image72.png"/><Relationship Id="rId5" Type="http://schemas.openxmlformats.org/officeDocument/2006/relationships/image" Target="../media/image66.png"/><Relationship Id="rId10" Type="http://schemas.openxmlformats.org/officeDocument/2006/relationships/image" Target="../media/image71.png"/><Relationship Id="rId4" Type="http://schemas.openxmlformats.org/officeDocument/2006/relationships/image" Target="../media/image65.png"/><Relationship Id="rId9" Type="http://schemas.openxmlformats.org/officeDocument/2006/relationships/image" Target="../media/image7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emf"/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12" Type="http://schemas.openxmlformats.org/officeDocument/2006/relationships/image" Target="../media/image84.emf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8.emf"/><Relationship Id="rId11" Type="http://schemas.openxmlformats.org/officeDocument/2006/relationships/image" Target="../media/image83.png"/><Relationship Id="rId5" Type="http://schemas.openxmlformats.org/officeDocument/2006/relationships/image" Target="../media/image77.png"/><Relationship Id="rId10" Type="http://schemas.openxmlformats.org/officeDocument/2006/relationships/image" Target="../media/image82.png"/><Relationship Id="rId4" Type="http://schemas.openxmlformats.org/officeDocument/2006/relationships/image" Target="../media/image76.png"/><Relationship Id="rId9" Type="http://schemas.openxmlformats.org/officeDocument/2006/relationships/image" Target="../media/image81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emf"/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12" Type="http://schemas.openxmlformats.org/officeDocument/2006/relationships/image" Target="../media/image84.emf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8.emf"/><Relationship Id="rId11" Type="http://schemas.openxmlformats.org/officeDocument/2006/relationships/image" Target="../media/image83.png"/><Relationship Id="rId5" Type="http://schemas.openxmlformats.org/officeDocument/2006/relationships/image" Target="../media/image77.png"/><Relationship Id="rId10" Type="http://schemas.openxmlformats.org/officeDocument/2006/relationships/image" Target="../media/image82.png"/><Relationship Id="rId4" Type="http://schemas.openxmlformats.org/officeDocument/2006/relationships/image" Target="../media/image76.png"/><Relationship Id="rId9" Type="http://schemas.openxmlformats.org/officeDocument/2006/relationships/image" Target="../media/image81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/>
        </p:nvSpPr>
        <p:spPr>
          <a:xfrm>
            <a:off x="5257801" y="2511425"/>
            <a:ext cx="7772398" cy="1470025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80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Times New Roman"/>
              </a:rPr>
              <a:t>s</a:t>
            </a:r>
            <a:r>
              <a:rPr kumimoji="0" lang="en-US" altLang="ko-KR" sz="8000" b="0" i="0" u="none" strike="noStrike" kern="1200" cap="none" spc="0" normalizeH="0" baseline="0">
                <a:solidFill>
                  <a:srgbClr val="00B050"/>
                </a:solidFill>
                <a:latin typeface="Calibri"/>
                <a:ea typeface="맑은 고딕"/>
                <a:cs typeface="Times New Roman"/>
              </a:rPr>
              <a:t>M</a:t>
            </a:r>
            <a:r>
              <a:rPr kumimoji="0" lang="en-US" altLang="ko-KR" sz="80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Times New Roman"/>
              </a:rPr>
              <a:t>artpa</a:t>
            </a:r>
            <a:r>
              <a:rPr kumimoji="0" lang="en-US" altLang="ko-KR" sz="8000" b="0" i="0" u="none" strike="noStrike" kern="1200" cap="none" spc="0" normalizeH="0" baseline="0">
                <a:solidFill>
                  <a:srgbClr val="00B050"/>
                </a:solidFill>
                <a:latin typeface="Calibri"/>
                <a:ea typeface="맑은 고딕"/>
                <a:cs typeface="Times New Roman"/>
              </a:rPr>
              <a:t>L</a:t>
            </a:r>
            <a:r>
              <a:rPr kumimoji="0" lang="en-US" altLang="ko-KR" sz="80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Times New Roman"/>
              </a:rPr>
              <a:t>m</a:t>
            </a:r>
            <a:endParaRPr kumimoji="0" lang="ko-KR" altLang="en-US" sz="8000" b="0" i="0" u="none" strike="noStrike" kern="1200" cap="none" spc="0" normalizeH="0" baseline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5" name="부제목 2"/>
          <p:cNvSpPr>
            <a:spLocks noGrp="1"/>
          </p:cNvSpPr>
          <p:nvPr/>
        </p:nvSpPr>
        <p:spPr>
          <a:xfrm>
            <a:off x="5943601" y="4686300"/>
            <a:ext cx="6400799" cy="1752600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3200" b="0" i="0" u="none" strike="noStrike" kern="1200" cap="none" spc="0" normalizeH="0" baseline="0">
                <a:solidFill>
                  <a:srgbClr val="8C8C8C"/>
                </a:solidFill>
                <a:latin typeface="Calibri"/>
                <a:ea typeface="맑은 고딕"/>
                <a:cs typeface="맑은 고딕"/>
              </a:rPr>
              <a:t>내 손바닥</a:t>
            </a:r>
            <a:r>
              <a:rPr kumimoji="0" lang="en-US" altLang="ko-KR" sz="3200" b="0" i="0" u="none" strike="noStrike" kern="1200" cap="none" spc="0" normalizeH="0" baseline="0">
                <a:solidFill>
                  <a:srgbClr val="8C8C8C"/>
                </a:solidFill>
                <a:latin typeface="Calibri"/>
                <a:ea typeface="맑은 고딕"/>
                <a:cs typeface="Times New Roman"/>
              </a:rPr>
              <a:t>(paLm)</a:t>
            </a:r>
            <a:r>
              <a:rPr kumimoji="0" lang="ko-KR" altLang="en-US" sz="3200" b="0" i="0" u="none" strike="noStrike" kern="1200" cap="none" spc="0" normalizeH="0" baseline="0">
                <a:solidFill>
                  <a:srgbClr val="8C8C8C"/>
                </a:solidFill>
                <a:latin typeface="Calibri"/>
                <a:ea typeface="맑은 고딕"/>
                <a:cs typeface="맑은 고딕"/>
              </a:rPr>
              <a:t> 안에</a:t>
            </a:r>
            <a:r>
              <a:rPr kumimoji="0" lang="en-US" altLang="ko-KR" sz="3200" b="0" i="0" u="none" strike="noStrike" kern="1200" cap="none" spc="0" normalizeH="0" baseline="0">
                <a:solidFill>
                  <a:srgbClr val="8C8C8C"/>
                </a:solidFill>
                <a:latin typeface="Calibri"/>
                <a:ea typeface="맑은 고딕"/>
                <a:cs typeface="Times New Roman"/>
              </a:rPr>
              <a:t> </a:t>
            </a:r>
            <a:r>
              <a:rPr kumimoji="0" lang="ko-KR" altLang="en-US" sz="3200" b="0" i="0" u="none" strike="noStrike" kern="1200" cap="none" spc="0" normalizeH="0" baseline="0">
                <a:solidFill>
                  <a:srgbClr val="8C8C8C"/>
                </a:solidFill>
                <a:latin typeface="Calibri"/>
                <a:ea typeface="맑은 고딕"/>
                <a:cs typeface="맑은 고딕"/>
              </a:rPr>
              <a:t>똑똑한</a:t>
            </a:r>
            <a:r>
              <a:rPr kumimoji="0" lang="en-US" altLang="ko-KR" sz="3200" b="0" i="0" u="none" strike="noStrike" kern="1200" cap="none" spc="0" normalizeH="0" baseline="0">
                <a:solidFill>
                  <a:srgbClr val="8C8C8C"/>
                </a:solidFill>
                <a:latin typeface="Calibri"/>
                <a:ea typeface="맑은 고딕"/>
                <a:cs typeface="Times New Roman"/>
              </a:rPr>
              <a:t>(sMart)</a:t>
            </a:r>
            <a:r>
              <a:rPr kumimoji="0" lang="ko-KR" altLang="en-US" sz="3200" b="0" i="0" u="none" strike="noStrike" kern="1200" cap="none" spc="0" normalizeH="0" baseline="0">
                <a:solidFill>
                  <a:srgbClr val="8C8C8C"/>
                </a:solidFill>
                <a:latin typeface="Calibri"/>
                <a:ea typeface="맑은 고딕"/>
                <a:cs typeface="맑은 고딕"/>
              </a:rPr>
              <a:t> 농장입니다</a:t>
            </a:r>
            <a:r>
              <a:rPr kumimoji="0" lang="en-US" altLang="ko-KR" sz="3200" b="0" i="0" u="none" strike="noStrike" kern="1200" cap="none" spc="0" normalizeH="0" baseline="0">
                <a:solidFill>
                  <a:srgbClr val="8C8C8C"/>
                </a:solidFill>
                <a:latin typeface="Calibri"/>
                <a:ea typeface="맑은 고딕"/>
                <a:cs typeface="Times New Roman"/>
              </a:rPr>
              <a:t>.</a:t>
            </a:r>
            <a:endParaRPr kumimoji="0" lang="ko-KR" altLang="en-US" sz="3200" b="0" i="0" u="none" strike="noStrike" kern="1200" cap="none" spc="0" normalizeH="0" baseline="0">
              <a:solidFill>
                <a:srgbClr val="8C8C8C"/>
              </a:solidFill>
              <a:latin typeface="Calibri"/>
              <a:ea typeface="맑은 고딕"/>
              <a:cs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ject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7412106" y="415534"/>
            <a:ext cx="581605" cy="412005"/>
          </a:xfrm>
          <a:prstGeom prst="rect">
            <a:avLst/>
          </a:prstGeom>
        </p:spPr>
      </p:pic>
      <p:grpSp>
        <p:nvGrpSpPr>
          <p:cNvPr id="78" name="그룹 77"/>
          <p:cNvGrpSpPr/>
          <p:nvPr/>
        </p:nvGrpSpPr>
        <p:grpSpPr>
          <a:xfrm>
            <a:off x="1371600" y="1668802"/>
            <a:ext cx="16504103" cy="8199097"/>
            <a:chOff x="107499" y="1211605"/>
            <a:chExt cx="9324531" cy="5646395"/>
          </a:xfrm>
        </p:grpSpPr>
        <p:sp>
          <p:nvSpPr>
            <p:cNvPr id="79" name="TextBox 78"/>
            <p:cNvSpPr txBox="1"/>
            <p:nvPr/>
          </p:nvSpPr>
          <p:spPr>
            <a:xfrm>
              <a:off x="4860032" y="4293092"/>
              <a:ext cx="4571998" cy="3740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buClr>
                  <a:schemeClr val="dk1"/>
                </a:buClr>
                <a:buNone/>
                <a:defRPr/>
              </a:pPr>
              <a:r>
                <a:rPr lang="en-US" altLang="ko-KR" sz="3000" b="1">
                  <a:solidFill>
                    <a:schemeClr val="dk1"/>
                  </a:solidFill>
                  <a:effectLst/>
                </a:rPr>
                <a:t>4. Server</a:t>
              </a:r>
            </a:p>
          </p:txBody>
        </p:sp>
        <p:grpSp>
          <p:nvGrpSpPr>
            <p:cNvPr id="80" name="그룹 79"/>
            <p:cNvGrpSpPr/>
            <p:nvPr/>
          </p:nvGrpSpPr>
          <p:grpSpPr>
            <a:xfrm>
              <a:off x="107499" y="1211605"/>
              <a:ext cx="8424938" cy="5646395"/>
              <a:chOff x="107501" y="1211606"/>
              <a:chExt cx="8424938" cy="5646394"/>
            </a:xfrm>
          </p:grpSpPr>
          <p:sp>
            <p:nvSpPr>
              <p:cNvPr id="81" name="TextBox 80"/>
              <p:cNvSpPr txBox="1"/>
              <p:nvPr/>
            </p:nvSpPr>
            <p:spPr>
              <a:xfrm>
                <a:off x="323523" y="1211606"/>
                <a:ext cx="1800200" cy="37781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en-US" altLang="ko-KR" sz="3000" b="1"/>
                  <a:t>1.</a:t>
                </a:r>
                <a:r>
                  <a:rPr lang="ko-KR" altLang="en-US" sz="3000" b="1"/>
                  <a:t> </a:t>
                </a:r>
                <a:r>
                  <a:rPr lang="ko-KR" altLang="ko-KR" sz="3000" b="1"/>
                  <a:t>스마트팜</a:t>
                </a:r>
              </a:p>
            </p:txBody>
          </p:sp>
          <p:pic>
            <p:nvPicPr>
              <p:cNvPr id="82" name="그림 81"/>
              <p:cNvPicPr>
                <a:picLocks noChangeAspect="1"/>
              </p:cNvPicPr>
              <p:nvPr/>
            </p:nvPicPr>
            <p:blipFill rotWithShape="1">
              <a:blip r:embed="rId3"/>
              <a:stretch>
                <a:fillRect/>
              </a:stretch>
            </p:blipFill>
            <p:spPr>
              <a:xfrm>
                <a:off x="204623" y="1556792"/>
                <a:ext cx="2423160" cy="1211580"/>
              </a:xfrm>
              <a:prstGeom prst="rect">
                <a:avLst/>
              </a:prstGeom>
            </p:spPr>
          </p:pic>
          <p:pic>
            <p:nvPicPr>
              <p:cNvPr id="83" name="그림 82"/>
              <p:cNvPicPr>
                <a:picLocks noChangeAspect="1"/>
              </p:cNvPicPr>
              <p:nvPr/>
            </p:nvPicPr>
            <p:blipFill rotWithShape="1">
              <a:blip r:embed="rId4"/>
              <a:stretch>
                <a:fillRect/>
              </a:stretch>
            </p:blipFill>
            <p:spPr>
              <a:xfrm>
                <a:off x="1652001" y="2848408"/>
                <a:ext cx="1512168" cy="1512168"/>
              </a:xfrm>
              <a:prstGeom prst="rect">
                <a:avLst/>
              </a:prstGeom>
            </p:spPr>
          </p:pic>
          <p:pic>
            <p:nvPicPr>
              <p:cNvPr id="84" name="그림 83"/>
              <p:cNvPicPr>
                <a:picLocks noChangeAspect="1"/>
              </p:cNvPicPr>
              <p:nvPr/>
            </p:nvPicPr>
            <p:blipFill rotWithShape="1">
              <a:blip r:embed="rId5"/>
              <a:stretch>
                <a:fillRect/>
              </a:stretch>
            </p:blipFill>
            <p:spPr>
              <a:xfrm>
                <a:off x="193604" y="2876271"/>
                <a:ext cx="1150620" cy="990600"/>
              </a:xfrm>
              <a:prstGeom prst="rect">
                <a:avLst/>
              </a:prstGeom>
            </p:spPr>
          </p:pic>
          <p:sp>
            <p:nvSpPr>
              <p:cNvPr id="85" name="TextBox 84"/>
              <p:cNvSpPr txBox="1"/>
              <p:nvPr/>
            </p:nvSpPr>
            <p:spPr>
              <a:xfrm>
                <a:off x="4860032" y="1211606"/>
                <a:ext cx="2448272" cy="37781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en-US" altLang="ko-KR" sz="3000" b="1"/>
                  <a:t>2.</a:t>
                </a:r>
                <a:r>
                  <a:rPr lang="ko-KR" altLang="en-US" sz="3000" b="1"/>
                  <a:t> </a:t>
                </a:r>
                <a:r>
                  <a:rPr lang="en-US" altLang="ko-KR" sz="3000" b="1"/>
                  <a:t>Front-end</a:t>
                </a:r>
              </a:p>
            </p:txBody>
          </p:sp>
          <p:pic>
            <p:nvPicPr>
              <p:cNvPr id="86" name="그림 85"/>
              <p:cNvPicPr>
                <a:picLocks noChangeAspect="1"/>
              </p:cNvPicPr>
              <p:nvPr/>
            </p:nvPicPr>
            <p:blipFill rotWithShape="1">
              <a:blip r:embed="rId6">
                <a:lum/>
              </a:blip>
              <a:stretch>
                <a:fillRect/>
              </a:stretch>
            </p:blipFill>
            <p:spPr>
              <a:xfrm>
                <a:off x="7177980" y="4666828"/>
                <a:ext cx="1066427" cy="1066427"/>
              </a:xfrm>
              <a:prstGeom prst="rect">
                <a:avLst/>
              </a:prstGeom>
              <a:solidFill>
                <a:schemeClr val="lt1"/>
              </a:solidFill>
            </p:spPr>
          </p:pic>
          <p:pic>
            <p:nvPicPr>
              <p:cNvPr id="87" name="그림 86"/>
              <p:cNvPicPr>
                <a:picLocks noChangeAspect="1"/>
              </p:cNvPicPr>
              <p:nvPr/>
            </p:nvPicPr>
            <p:blipFill rotWithShape="1">
              <a:blip r:embed="rId7"/>
              <a:stretch>
                <a:fillRect/>
              </a:stretch>
            </p:blipFill>
            <p:spPr>
              <a:xfrm>
                <a:off x="5084675" y="2933563"/>
                <a:ext cx="1143508" cy="1143508"/>
              </a:xfrm>
              <a:prstGeom prst="rect">
                <a:avLst/>
              </a:prstGeom>
            </p:spPr>
          </p:pic>
          <p:pic>
            <p:nvPicPr>
              <p:cNvPr id="88" name="그림 87"/>
              <p:cNvPicPr>
                <a:picLocks noChangeAspect="1"/>
              </p:cNvPicPr>
              <p:nvPr/>
            </p:nvPicPr>
            <p:blipFill rotWithShape="1">
              <a:blip r:embed="rId8"/>
              <a:stretch>
                <a:fillRect/>
              </a:stretch>
            </p:blipFill>
            <p:spPr>
              <a:xfrm>
                <a:off x="7092280" y="2924944"/>
                <a:ext cx="1224136" cy="1224136"/>
              </a:xfrm>
              <a:prstGeom prst="rect">
                <a:avLst/>
              </a:prstGeom>
            </p:spPr>
          </p:pic>
          <p:pic>
            <p:nvPicPr>
              <p:cNvPr id="89" name="그림 88"/>
              <p:cNvPicPr>
                <a:picLocks noChangeAspect="1"/>
              </p:cNvPicPr>
              <p:nvPr/>
            </p:nvPicPr>
            <p:blipFill rotWithShape="1">
              <a:blip r:embed="rId9"/>
              <a:stretch>
                <a:fillRect/>
              </a:stretch>
            </p:blipFill>
            <p:spPr>
              <a:xfrm>
                <a:off x="7092280" y="1556792"/>
                <a:ext cx="1224136" cy="1224136"/>
              </a:xfrm>
              <a:prstGeom prst="rect">
                <a:avLst/>
              </a:prstGeom>
            </p:spPr>
          </p:pic>
          <p:pic>
            <p:nvPicPr>
              <p:cNvPr id="90" name="그림 89"/>
              <p:cNvPicPr>
                <a:picLocks noChangeAspect="1"/>
              </p:cNvPicPr>
              <p:nvPr/>
            </p:nvPicPr>
            <p:blipFill rotWithShape="1">
              <a:blip r:embed="rId10"/>
              <a:stretch>
                <a:fillRect/>
              </a:stretch>
            </p:blipFill>
            <p:spPr>
              <a:xfrm>
                <a:off x="5133441" y="1781435"/>
                <a:ext cx="1080120" cy="1080120"/>
              </a:xfrm>
              <a:prstGeom prst="rect">
                <a:avLst/>
              </a:prstGeom>
            </p:spPr>
          </p:pic>
          <p:sp>
            <p:nvSpPr>
              <p:cNvPr id="91" name="TextBox 90"/>
              <p:cNvSpPr txBox="1"/>
              <p:nvPr/>
            </p:nvSpPr>
            <p:spPr>
              <a:xfrm>
                <a:off x="107501" y="4277093"/>
                <a:ext cx="2448272" cy="3769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lvl="0" indent="0" algn="l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r>
                  <a:rPr kumimoji="0" lang="en-US" altLang="ko-KR" sz="3000" b="1" i="0" u="none" strike="noStrike" kern="1200" cap="none" spc="0" normalizeH="0" baseline="0">
                    <a:solidFill>
                      <a:srgbClr val="000000"/>
                    </a:solidFill>
                  </a:rPr>
                  <a:t>3.</a:t>
                </a:r>
                <a:r>
                  <a:rPr kumimoji="0" lang="ko-KR" altLang="en-US" sz="3000" b="1" i="0" u="none" strike="noStrike" kern="1200" cap="none" spc="0" normalizeH="0" baseline="0">
                    <a:solidFill>
                      <a:srgbClr val="000000"/>
                    </a:solidFill>
                  </a:rPr>
                  <a:t> </a:t>
                </a:r>
                <a:r>
                  <a:rPr kumimoji="0" lang="en-US" altLang="ko-KR" sz="3000" b="1" i="0" u="none" strike="noStrike" kern="1200" cap="none" spc="0" normalizeH="0" baseline="0">
                    <a:solidFill>
                      <a:srgbClr val="000000"/>
                    </a:solidFill>
                  </a:rPr>
                  <a:t>Back-end</a:t>
                </a:r>
              </a:p>
            </p:txBody>
          </p:sp>
          <p:pic>
            <p:nvPicPr>
              <p:cNvPr id="92" name="그림 91"/>
              <p:cNvPicPr>
                <a:picLocks noChangeAspect="1"/>
              </p:cNvPicPr>
              <p:nvPr/>
            </p:nvPicPr>
            <p:blipFill rotWithShape="1">
              <a:blip r:embed="rId11"/>
              <a:stretch>
                <a:fillRect/>
              </a:stretch>
            </p:blipFill>
            <p:spPr>
              <a:xfrm>
                <a:off x="349008" y="4581128"/>
                <a:ext cx="2206768" cy="1224136"/>
              </a:xfrm>
              <a:prstGeom prst="rect">
                <a:avLst/>
              </a:prstGeom>
            </p:spPr>
          </p:pic>
          <p:pic>
            <p:nvPicPr>
              <p:cNvPr id="93" name="그림 92"/>
              <p:cNvPicPr>
                <a:picLocks noChangeAspect="1"/>
              </p:cNvPicPr>
              <p:nvPr/>
            </p:nvPicPr>
            <p:blipFill rotWithShape="1">
              <a:blip r:embed="rId5"/>
              <a:stretch>
                <a:fillRect/>
              </a:stretch>
            </p:blipFill>
            <p:spPr>
              <a:xfrm>
                <a:off x="253028" y="5867400"/>
                <a:ext cx="1150620" cy="990600"/>
              </a:xfrm>
              <a:prstGeom prst="rect">
                <a:avLst/>
              </a:prstGeom>
            </p:spPr>
          </p:pic>
          <p:pic>
            <p:nvPicPr>
              <p:cNvPr id="94" name="그림 93"/>
              <p:cNvPicPr>
                <a:picLocks noChangeAspect="1"/>
              </p:cNvPicPr>
              <p:nvPr/>
            </p:nvPicPr>
            <p:blipFill rotWithShape="1">
              <a:blip r:embed="rId12"/>
              <a:stretch>
                <a:fillRect/>
              </a:stretch>
            </p:blipFill>
            <p:spPr>
              <a:xfrm>
                <a:off x="1691680" y="5561856"/>
                <a:ext cx="1296144" cy="1296144"/>
              </a:xfrm>
              <a:prstGeom prst="rect">
                <a:avLst/>
              </a:prstGeom>
            </p:spPr>
          </p:pic>
          <p:pic>
            <p:nvPicPr>
              <p:cNvPr id="95" name="그림 94"/>
              <p:cNvPicPr>
                <a:picLocks noChangeAspect="1"/>
              </p:cNvPicPr>
              <p:nvPr/>
            </p:nvPicPr>
            <p:blipFill rotWithShape="1">
              <a:blip r:embed="rId13"/>
              <a:stretch>
                <a:fillRect/>
              </a:stretch>
            </p:blipFill>
            <p:spPr>
              <a:xfrm>
                <a:off x="6948264" y="5836390"/>
                <a:ext cx="1584175" cy="832969"/>
              </a:xfrm>
              <a:prstGeom prst="rect">
                <a:avLst/>
              </a:prstGeom>
            </p:spPr>
          </p:pic>
          <p:pic>
            <p:nvPicPr>
              <p:cNvPr id="96" name="그림 95"/>
              <p:cNvPicPr>
                <a:picLocks noChangeAspect="1"/>
              </p:cNvPicPr>
              <p:nvPr/>
            </p:nvPicPr>
            <p:blipFill rotWithShape="1">
              <a:blip r:embed="rId14"/>
              <a:stretch>
                <a:fillRect/>
              </a:stretch>
            </p:blipFill>
            <p:spPr>
              <a:xfrm>
                <a:off x="5148064" y="4666828"/>
                <a:ext cx="1138436" cy="1138436"/>
              </a:xfrm>
              <a:prstGeom prst="rect">
                <a:avLst/>
              </a:prstGeom>
            </p:spPr>
          </p:pic>
          <p:pic>
            <p:nvPicPr>
              <p:cNvPr id="97" name="그림 96"/>
              <p:cNvPicPr>
                <a:picLocks noChangeAspect="1"/>
              </p:cNvPicPr>
              <p:nvPr/>
            </p:nvPicPr>
            <p:blipFill rotWithShape="1">
              <a:blip r:embed="rId15"/>
              <a:stretch>
                <a:fillRect/>
              </a:stretch>
            </p:blipFill>
            <p:spPr>
              <a:xfrm>
                <a:off x="5021148" y="6021288"/>
                <a:ext cx="2143140" cy="602916"/>
              </a:xfrm>
              <a:prstGeom prst="rect">
                <a:avLst/>
              </a:prstGeom>
            </p:spPr>
          </p:pic>
        </p:grpSp>
      </p:grpSp>
      <p:sp>
        <p:nvSpPr>
          <p:cNvPr id="100" name="TextBox 99"/>
          <p:cNvSpPr txBox="1"/>
          <p:nvPr/>
        </p:nvSpPr>
        <p:spPr>
          <a:xfrm>
            <a:off x="7010400" y="0"/>
            <a:ext cx="8001000" cy="1303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8000" b="1" i="0" u="none" strike="noStrike" kern="1200" cap="none" spc="0" normalizeH="0" baseline="0">
                <a:solidFill>
                  <a:srgbClr val="289B6E"/>
                </a:solidFill>
              </a:rPr>
              <a:t>적용 기술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sz="8000">
                <a:solidFill>
                  <a:schemeClr val="accent5"/>
                </a:solidFill>
              </a:rPr>
              <a:t>UI </a:t>
            </a:r>
            <a:r>
              <a:rPr lang="ko-KR" altLang="en-US" sz="8000">
                <a:solidFill>
                  <a:schemeClr val="accent5"/>
                </a:solidFill>
              </a:rPr>
              <a:t>설계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sz="8000">
                <a:solidFill>
                  <a:schemeClr val="accent5"/>
                </a:solidFill>
              </a:rPr>
              <a:t>IOT </a:t>
            </a:r>
            <a:r>
              <a:rPr lang="ko-KR" altLang="en-US" sz="8000">
                <a:solidFill>
                  <a:schemeClr val="accent5"/>
                </a:solidFill>
              </a:rPr>
              <a:t>설계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5029200" y="3195829"/>
            <a:ext cx="8229600" cy="507511"/>
          </a:xfrm>
        </p:spPr>
        <p:txBody>
          <a:bodyPr>
            <a:normAutofit fontScale="92500" lnSpcReduction="10000"/>
          </a:bodyPr>
          <a:lstStyle/>
          <a:p>
            <a:pPr lvl="0">
              <a:defRPr/>
            </a:pPr>
            <a:r>
              <a:rPr lang="ko-KR" altLang="en-US" dirty="0"/>
              <a:t>내농장관리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9441C5C9-888C-D1F6-830B-011E9FF24E00}"/>
              </a:ext>
            </a:extLst>
          </p:cNvPr>
          <p:cNvGrpSpPr/>
          <p:nvPr/>
        </p:nvGrpSpPr>
        <p:grpSpPr>
          <a:xfrm>
            <a:off x="4424229" y="3847356"/>
            <a:ext cx="10206171" cy="5868144"/>
            <a:chOff x="5039544" y="3847356"/>
            <a:chExt cx="8377371" cy="4320480"/>
          </a:xfrm>
        </p:grpSpPr>
        <p:sp>
          <p:nvSpPr>
            <p:cNvPr id="6" name="직사각형 5"/>
            <p:cNvSpPr/>
            <p:nvPr/>
          </p:nvSpPr>
          <p:spPr>
            <a:xfrm>
              <a:off x="5039544" y="3847356"/>
              <a:ext cx="914400" cy="288032"/>
            </a:xfrm>
            <a:prstGeom prst="rect">
              <a:avLst/>
            </a:prstGeom>
            <a:noFill/>
            <a:ln w="22225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400">
                  <a:solidFill>
                    <a:schemeClr val="tx1"/>
                  </a:solidFill>
                </a:rPr>
                <a:t>UI</a:t>
              </a:r>
              <a:endParaRPr lang="ko-KR" altLang="en-US" sz="1400">
                <a:solidFill>
                  <a:schemeClr val="tx1"/>
                </a:solidFill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6933456" y="3847356"/>
              <a:ext cx="914400" cy="288032"/>
            </a:xfrm>
            <a:prstGeom prst="rect">
              <a:avLst/>
            </a:prstGeom>
            <a:noFill/>
            <a:ln w="22225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400">
                  <a:solidFill>
                    <a:schemeClr val="tx1"/>
                  </a:solidFill>
                </a:rPr>
                <a:t>WAS</a:t>
              </a:r>
              <a:endParaRPr lang="ko-KR" altLang="en-US" sz="1400">
                <a:solidFill>
                  <a:schemeClr val="tx1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8639944" y="3847356"/>
              <a:ext cx="914400" cy="288032"/>
            </a:xfrm>
            <a:prstGeom prst="rect">
              <a:avLst/>
            </a:prstGeom>
            <a:noFill/>
            <a:ln w="22225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400">
                  <a:solidFill>
                    <a:schemeClr val="tx1"/>
                  </a:solidFill>
                </a:rPr>
                <a:t>Broker</a:t>
              </a:r>
              <a:endParaRPr lang="ko-KR" altLang="en-US" sz="1400">
                <a:solidFill>
                  <a:schemeClr val="tx1"/>
                </a:solidFill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10224120" y="3847356"/>
              <a:ext cx="914400" cy="288032"/>
            </a:xfrm>
            <a:prstGeom prst="rect">
              <a:avLst/>
            </a:prstGeom>
            <a:noFill/>
            <a:ln w="22225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400">
                  <a:solidFill>
                    <a:schemeClr val="tx1"/>
                  </a:solidFill>
                </a:rPr>
                <a:t>IOT</a:t>
              </a:r>
              <a:endParaRPr lang="ko-KR" altLang="en-US" sz="1400">
                <a:solidFill>
                  <a:schemeClr val="tx1"/>
                </a:solidFill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11880304" y="3847356"/>
              <a:ext cx="914400" cy="288032"/>
            </a:xfrm>
            <a:prstGeom prst="rect">
              <a:avLst/>
            </a:prstGeom>
            <a:noFill/>
            <a:ln w="22225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 sz="1400">
                  <a:solidFill>
                    <a:schemeClr val="tx1"/>
                  </a:solidFill>
                </a:rPr>
                <a:t>농장</a:t>
              </a:r>
            </a:p>
          </p:txBody>
        </p:sp>
        <p:cxnSp>
          <p:nvCxnSpPr>
            <p:cNvPr id="12" name="직선 연결선 11"/>
            <p:cNvCxnSpPr>
              <a:stCxn id="6" idx="2"/>
            </p:cNvCxnSpPr>
            <p:nvPr/>
          </p:nvCxnSpPr>
          <p:spPr>
            <a:xfrm flipH="1">
              <a:off x="5471592" y="4135388"/>
              <a:ext cx="25152" cy="3960440"/>
            </a:xfrm>
            <a:prstGeom prst="line">
              <a:avLst/>
            </a:prstGeom>
            <a:ln w="22225" cmpd="sng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/>
            <p:cNvCxnSpPr>
              <a:stCxn id="7" idx="2"/>
            </p:cNvCxnSpPr>
            <p:nvPr/>
          </p:nvCxnSpPr>
          <p:spPr>
            <a:xfrm flipH="1">
              <a:off x="7362424" y="4135388"/>
              <a:ext cx="28232" cy="3960440"/>
            </a:xfrm>
            <a:prstGeom prst="line">
              <a:avLst/>
            </a:prstGeom>
            <a:ln w="22225" cmpd="sng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>
              <a:stCxn id="8" idx="2"/>
            </p:cNvCxnSpPr>
            <p:nvPr/>
          </p:nvCxnSpPr>
          <p:spPr>
            <a:xfrm flipH="1">
              <a:off x="9078665" y="4135388"/>
              <a:ext cx="18479" cy="2592288"/>
            </a:xfrm>
            <a:prstGeom prst="line">
              <a:avLst/>
            </a:prstGeom>
            <a:ln w="22225" cmpd="sng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/>
            <p:cNvCxnSpPr>
              <a:stCxn id="9" idx="2"/>
            </p:cNvCxnSpPr>
            <p:nvPr/>
          </p:nvCxnSpPr>
          <p:spPr>
            <a:xfrm flipH="1">
              <a:off x="10663354" y="4135388"/>
              <a:ext cx="17966" cy="2520280"/>
            </a:xfrm>
            <a:prstGeom prst="line">
              <a:avLst/>
            </a:prstGeom>
            <a:ln w="22225" cmpd="sng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>
              <a:stCxn id="10" idx="2"/>
            </p:cNvCxnSpPr>
            <p:nvPr/>
          </p:nvCxnSpPr>
          <p:spPr>
            <a:xfrm flipH="1">
              <a:off x="12312352" y="4135388"/>
              <a:ext cx="25152" cy="3528392"/>
            </a:xfrm>
            <a:prstGeom prst="line">
              <a:avLst/>
            </a:prstGeom>
            <a:ln w="22225" cmpd="sng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화살표 연결선 23"/>
            <p:cNvCxnSpPr/>
            <p:nvPr/>
          </p:nvCxnSpPr>
          <p:spPr>
            <a:xfrm>
              <a:off x="5543600" y="4495428"/>
              <a:ext cx="1872208" cy="0"/>
            </a:xfrm>
            <a:prstGeom prst="straightConnector1">
              <a:avLst/>
            </a:prstGeom>
            <a:ln w="15875">
              <a:solidFill>
                <a:schemeClr val="tx1"/>
              </a:solidFill>
              <a:prstDash val="soli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5903640" y="4279404"/>
              <a:ext cx="1172116" cy="26211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1100"/>
                <a:t>농장현상태요청</a:t>
              </a:r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7308632" y="4495428"/>
              <a:ext cx="72008" cy="216024"/>
            </a:xfrm>
            <a:prstGeom prst="rect">
              <a:avLst/>
            </a:prstGeom>
            <a:noFill/>
            <a:ln w="381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7308632" y="4816956"/>
              <a:ext cx="72008" cy="216024"/>
            </a:xfrm>
            <a:prstGeom prst="rect">
              <a:avLst/>
            </a:prstGeom>
            <a:noFill/>
            <a:ln w="381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40" name="꺾인 연결선 39"/>
            <p:cNvCxnSpPr>
              <a:stCxn id="37" idx="3"/>
              <a:endCxn id="38" idx="3"/>
            </p:cNvCxnSpPr>
            <p:nvPr/>
          </p:nvCxnSpPr>
          <p:spPr>
            <a:xfrm>
              <a:off x="7380640" y="4603440"/>
              <a:ext cx="12700" cy="321528"/>
            </a:xfrm>
            <a:prstGeom prst="bentConnector3">
              <a:avLst>
                <a:gd name="adj1" fmla="val 2838465"/>
              </a:avLst>
            </a:prstGeom>
            <a:ln w="158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/>
            <p:cNvSpPr txBox="1"/>
            <p:nvPr/>
          </p:nvSpPr>
          <p:spPr>
            <a:xfrm>
              <a:off x="7343800" y="4665866"/>
              <a:ext cx="1172116" cy="26161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1100"/>
                <a:t>사용자정보확인</a:t>
              </a:r>
            </a:p>
          </p:txBody>
        </p:sp>
        <p:cxnSp>
          <p:nvCxnSpPr>
            <p:cNvPr id="45" name="직선 화살표 연결선 44"/>
            <p:cNvCxnSpPr/>
            <p:nvPr/>
          </p:nvCxnSpPr>
          <p:spPr>
            <a:xfrm>
              <a:off x="7398224" y="5037996"/>
              <a:ext cx="1728192" cy="0"/>
            </a:xfrm>
            <a:prstGeom prst="straightConnector1">
              <a:avLst/>
            </a:prstGeom>
            <a:ln w="15875">
              <a:solidFill>
                <a:schemeClr val="tx1"/>
              </a:solidFill>
              <a:prstDash val="soli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/>
            <p:cNvSpPr txBox="1"/>
            <p:nvPr/>
          </p:nvSpPr>
          <p:spPr>
            <a:xfrm>
              <a:off x="7631832" y="5062746"/>
              <a:ext cx="1184508" cy="26161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1100"/>
                <a:t>상태요청 </a:t>
              </a:r>
              <a:r>
                <a:rPr lang="en-US" altLang="ko-KR" sz="1100"/>
                <a:t>Publish</a:t>
              </a:r>
              <a:endParaRPr lang="ko-KR" altLang="en-US" sz="1100"/>
            </a:p>
          </p:txBody>
        </p:sp>
        <p:cxnSp>
          <p:nvCxnSpPr>
            <p:cNvPr id="49" name="직선 화살표 연결선 48"/>
            <p:cNvCxnSpPr/>
            <p:nvPr/>
          </p:nvCxnSpPr>
          <p:spPr>
            <a:xfrm flipH="1">
              <a:off x="9071992" y="5182012"/>
              <a:ext cx="1584176" cy="0"/>
            </a:xfrm>
            <a:prstGeom prst="straightConnector1">
              <a:avLst/>
            </a:prstGeom>
            <a:ln w="15875">
              <a:solidFill>
                <a:schemeClr val="tx1"/>
              </a:solidFill>
              <a:prstDash val="soli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/>
            <p:cNvSpPr txBox="1"/>
            <p:nvPr/>
          </p:nvSpPr>
          <p:spPr>
            <a:xfrm>
              <a:off x="9201924" y="4957196"/>
              <a:ext cx="1319391" cy="26161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1100"/>
                <a:t>상태요청 </a:t>
              </a:r>
              <a:r>
                <a:rPr lang="en-US" altLang="ko-KR" sz="1100"/>
                <a:t>Subscribe</a:t>
              </a:r>
              <a:endParaRPr lang="ko-KR" altLang="en-US" sz="1100"/>
            </a:p>
          </p:txBody>
        </p:sp>
        <p:cxnSp>
          <p:nvCxnSpPr>
            <p:cNvPr id="53" name="직선 화살표 연결선 52"/>
            <p:cNvCxnSpPr/>
            <p:nvPr/>
          </p:nvCxnSpPr>
          <p:spPr>
            <a:xfrm>
              <a:off x="10656168" y="5318396"/>
              <a:ext cx="1728192" cy="0"/>
            </a:xfrm>
            <a:prstGeom prst="straightConnector1">
              <a:avLst/>
            </a:prstGeom>
            <a:ln w="15875">
              <a:solidFill>
                <a:schemeClr val="tx1"/>
              </a:solidFill>
              <a:prstDash val="soli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53"/>
            <p:cNvSpPr txBox="1"/>
            <p:nvPr/>
          </p:nvSpPr>
          <p:spPr>
            <a:xfrm>
              <a:off x="10889776" y="5093580"/>
              <a:ext cx="1050764" cy="26161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1100"/>
                <a:t>상태요청 신호</a:t>
              </a:r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12220684" y="5317236"/>
              <a:ext cx="72008" cy="216024"/>
            </a:xfrm>
            <a:prstGeom prst="rect">
              <a:avLst/>
            </a:prstGeom>
            <a:noFill/>
            <a:ln w="381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12220684" y="5638764"/>
              <a:ext cx="72008" cy="216024"/>
            </a:xfrm>
            <a:prstGeom prst="rect">
              <a:avLst/>
            </a:prstGeom>
            <a:noFill/>
            <a:ln w="381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57" name="꺾인 연결선 56"/>
            <p:cNvCxnSpPr/>
            <p:nvPr/>
          </p:nvCxnSpPr>
          <p:spPr>
            <a:xfrm>
              <a:off x="12310276" y="5425248"/>
              <a:ext cx="12700" cy="321528"/>
            </a:xfrm>
            <a:prstGeom prst="bentConnector3">
              <a:avLst>
                <a:gd name="adj1" fmla="val 2838465"/>
              </a:avLst>
            </a:prstGeom>
            <a:ln w="158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/>
            <p:cNvSpPr txBox="1"/>
            <p:nvPr/>
          </p:nvSpPr>
          <p:spPr>
            <a:xfrm>
              <a:off x="12255852" y="5487674"/>
              <a:ext cx="1161063" cy="26161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1100"/>
                <a:t>농장상태 </a:t>
              </a:r>
              <a:r>
                <a:rPr lang="en-US" altLang="ko-KR" sz="1100"/>
                <a:t>Sensor</a:t>
              </a:r>
              <a:endParaRPr lang="ko-KR" altLang="en-US" sz="1100"/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12240344" y="5742210"/>
              <a:ext cx="72008" cy="216024"/>
            </a:xfrm>
            <a:prstGeom prst="rect">
              <a:avLst/>
            </a:prstGeom>
            <a:noFill/>
            <a:ln w="381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60" name="직사각형 59"/>
            <p:cNvSpPr/>
            <p:nvPr/>
          </p:nvSpPr>
          <p:spPr>
            <a:xfrm>
              <a:off x="12240344" y="6063738"/>
              <a:ext cx="72008" cy="216024"/>
            </a:xfrm>
            <a:prstGeom prst="rect">
              <a:avLst/>
            </a:prstGeom>
            <a:noFill/>
            <a:ln w="381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61" name="꺾인 연결선 60"/>
            <p:cNvCxnSpPr/>
            <p:nvPr/>
          </p:nvCxnSpPr>
          <p:spPr>
            <a:xfrm>
              <a:off x="12329936" y="5850222"/>
              <a:ext cx="12700" cy="321528"/>
            </a:xfrm>
            <a:prstGeom prst="bentConnector3">
              <a:avLst>
                <a:gd name="adj1" fmla="val 2838465"/>
              </a:avLst>
            </a:prstGeom>
            <a:ln w="158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/>
            <p:cNvSpPr txBox="1"/>
            <p:nvPr/>
          </p:nvSpPr>
          <p:spPr>
            <a:xfrm>
              <a:off x="12275512" y="5912648"/>
              <a:ext cx="750877" cy="26161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1100"/>
                <a:t>농장사진</a:t>
              </a:r>
            </a:p>
          </p:txBody>
        </p:sp>
        <p:cxnSp>
          <p:nvCxnSpPr>
            <p:cNvPr id="63" name="직선 화살표 연결선 62"/>
            <p:cNvCxnSpPr/>
            <p:nvPr/>
          </p:nvCxnSpPr>
          <p:spPr>
            <a:xfrm flipH="1">
              <a:off x="10670252" y="6253340"/>
              <a:ext cx="1642100" cy="0"/>
            </a:xfrm>
            <a:prstGeom prst="straightConnector1">
              <a:avLst/>
            </a:prstGeom>
            <a:ln w="15875">
              <a:solidFill>
                <a:schemeClr val="tx1"/>
              </a:solidFill>
              <a:prstDash val="soli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/>
            <p:cNvSpPr txBox="1"/>
            <p:nvPr/>
          </p:nvSpPr>
          <p:spPr>
            <a:xfrm>
              <a:off x="11131381" y="6037316"/>
              <a:ext cx="752009" cy="26161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1100"/>
                <a:t>상태정보</a:t>
              </a:r>
            </a:p>
          </p:txBody>
        </p:sp>
        <p:cxnSp>
          <p:nvCxnSpPr>
            <p:cNvPr id="68" name="직선 화살표 연결선 67"/>
            <p:cNvCxnSpPr/>
            <p:nvPr/>
          </p:nvCxnSpPr>
          <p:spPr>
            <a:xfrm flipH="1">
              <a:off x="9086076" y="6406147"/>
              <a:ext cx="1584176" cy="0"/>
            </a:xfrm>
            <a:prstGeom prst="straightConnector1">
              <a:avLst/>
            </a:prstGeom>
            <a:ln w="15875">
              <a:solidFill>
                <a:schemeClr val="tx1"/>
              </a:solidFill>
              <a:prstDash val="soli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TextBox 68"/>
            <p:cNvSpPr txBox="1"/>
            <p:nvPr/>
          </p:nvSpPr>
          <p:spPr>
            <a:xfrm>
              <a:off x="9216008" y="6181332"/>
              <a:ext cx="1368152" cy="4175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1100"/>
                <a:t>상태정보 </a:t>
              </a:r>
              <a:r>
                <a:rPr lang="en-US" altLang="ko-KR" sz="1100"/>
                <a:t>Publish</a:t>
              </a:r>
            </a:p>
            <a:p>
              <a:pPr lvl="0">
                <a:defRPr/>
              </a:pPr>
              <a:endParaRPr lang="ko-KR" altLang="en-US" sz="1100"/>
            </a:p>
          </p:txBody>
        </p:sp>
        <p:cxnSp>
          <p:nvCxnSpPr>
            <p:cNvPr id="70" name="직선 화살표 연결선 69"/>
            <p:cNvCxnSpPr/>
            <p:nvPr/>
          </p:nvCxnSpPr>
          <p:spPr>
            <a:xfrm>
              <a:off x="7389432" y="6522162"/>
              <a:ext cx="1728192" cy="0"/>
            </a:xfrm>
            <a:prstGeom prst="straightConnector1">
              <a:avLst/>
            </a:prstGeom>
            <a:ln w="15875">
              <a:solidFill>
                <a:schemeClr val="tx1"/>
              </a:solidFill>
              <a:prstDash val="soli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TextBox 70"/>
            <p:cNvSpPr txBox="1"/>
            <p:nvPr/>
          </p:nvSpPr>
          <p:spPr>
            <a:xfrm>
              <a:off x="7559824" y="6297346"/>
              <a:ext cx="1323191" cy="26161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1100"/>
                <a:t>상태정보 </a:t>
              </a:r>
              <a:r>
                <a:rPr lang="en-US" altLang="ko-KR" sz="1100"/>
                <a:t>Subscribe</a:t>
              </a:r>
              <a:endParaRPr lang="ko-KR" altLang="en-US" sz="1100"/>
            </a:p>
          </p:txBody>
        </p:sp>
        <p:cxnSp>
          <p:nvCxnSpPr>
            <p:cNvPr id="72" name="직선 화살표 연결선 71"/>
            <p:cNvCxnSpPr/>
            <p:nvPr/>
          </p:nvCxnSpPr>
          <p:spPr>
            <a:xfrm flipH="1">
              <a:off x="5471592" y="7735788"/>
              <a:ext cx="1889792" cy="0"/>
            </a:xfrm>
            <a:prstGeom prst="straightConnector1">
              <a:avLst/>
            </a:prstGeom>
            <a:ln w="15875">
              <a:solidFill>
                <a:schemeClr val="tx1"/>
              </a:solidFill>
              <a:prstDash val="soli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TextBox 72"/>
            <p:cNvSpPr txBox="1"/>
            <p:nvPr/>
          </p:nvSpPr>
          <p:spPr>
            <a:xfrm>
              <a:off x="5903640" y="7519764"/>
              <a:ext cx="1055325" cy="26161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1100"/>
                <a:t>상태정보 갱신</a:t>
              </a:r>
            </a:p>
          </p:txBody>
        </p:sp>
        <p:sp>
          <p:nvSpPr>
            <p:cNvPr id="75" name="직사각형 74"/>
            <p:cNvSpPr/>
            <p:nvPr/>
          </p:nvSpPr>
          <p:spPr>
            <a:xfrm>
              <a:off x="7976736" y="6727676"/>
              <a:ext cx="914400" cy="288032"/>
            </a:xfrm>
            <a:prstGeom prst="rect">
              <a:avLst/>
            </a:prstGeom>
            <a:noFill/>
            <a:ln w="22225" cmpd="sng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400">
                  <a:solidFill>
                    <a:schemeClr val="tx1"/>
                  </a:solidFill>
                </a:rPr>
                <a:t>ML</a:t>
              </a:r>
              <a:endParaRPr lang="ko-KR" altLang="en-US" sz="1400">
                <a:solidFill>
                  <a:schemeClr val="tx1"/>
                </a:solidFill>
              </a:endParaRPr>
            </a:p>
          </p:txBody>
        </p:sp>
        <p:cxnSp>
          <p:nvCxnSpPr>
            <p:cNvPr id="76" name="직선 연결선 75"/>
            <p:cNvCxnSpPr>
              <a:stCxn id="75" idx="2"/>
            </p:cNvCxnSpPr>
            <p:nvPr/>
          </p:nvCxnSpPr>
          <p:spPr>
            <a:xfrm flipH="1">
              <a:off x="8423920" y="7015708"/>
              <a:ext cx="10016" cy="1152128"/>
            </a:xfrm>
            <a:prstGeom prst="line">
              <a:avLst/>
            </a:prstGeom>
            <a:ln w="22225" cmpd="sng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화살표 연결선 81"/>
            <p:cNvCxnSpPr/>
            <p:nvPr/>
          </p:nvCxnSpPr>
          <p:spPr>
            <a:xfrm>
              <a:off x="7378968" y="7330162"/>
              <a:ext cx="1080120" cy="0"/>
            </a:xfrm>
            <a:prstGeom prst="straightConnector1">
              <a:avLst/>
            </a:prstGeom>
            <a:ln w="15875">
              <a:solidFill>
                <a:schemeClr val="tx1"/>
              </a:solidFill>
              <a:prstDash val="soli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TextBox 84"/>
            <p:cNvSpPr txBox="1"/>
            <p:nvPr/>
          </p:nvSpPr>
          <p:spPr>
            <a:xfrm>
              <a:off x="7530981" y="7140560"/>
              <a:ext cx="751959" cy="26161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1100"/>
                <a:t>상태예측</a:t>
              </a:r>
            </a:p>
          </p:txBody>
        </p:sp>
        <p:cxnSp>
          <p:nvCxnSpPr>
            <p:cNvPr id="86" name="직선 화살표 연결선 85"/>
            <p:cNvCxnSpPr/>
            <p:nvPr/>
          </p:nvCxnSpPr>
          <p:spPr>
            <a:xfrm flipH="1">
              <a:off x="7343800" y="7546186"/>
              <a:ext cx="1080120" cy="0"/>
            </a:xfrm>
            <a:prstGeom prst="straightConnector1">
              <a:avLst/>
            </a:prstGeom>
            <a:ln w="15875">
              <a:solidFill>
                <a:schemeClr val="tx1"/>
              </a:solidFill>
              <a:prstDash val="soli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TextBox 87"/>
            <p:cNvSpPr txBox="1"/>
            <p:nvPr/>
          </p:nvSpPr>
          <p:spPr>
            <a:xfrm>
              <a:off x="7415808" y="7546186"/>
              <a:ext cx="1229082" cy="26240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1100" dirty="0" err="1"/>
                <a:t>상태및</a:t>
              </a:r>
              <a:r>
                <a:rPr lang="ko-KR" altLang="en-US" sz="1100" dirty="0"/>
                <a:t> 조치 정보</a:t>
              </a:r>
            </a:p>
          </p:txBody>
        </p:sp>
        <p:sp>
          <p:nvSpPr>
            <p:cNvPr id="90" name="직사각형 89"/>
            <p:cNvSpPr/>
            <p:nvPr/>
          </p:nvSpPr>
          <p:spPr>
            <a:xfrm>
              <a:off x="9342440" y="6727676"/>
              <a:ext cx="914400" cy="288032"/>
            </a:xfrm>
            <a:prstGeom prst="rect">
              <a:avLst/>
            </a:prstGeom>
            <a:noFill/>
            <a:ln w="22225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000">
                  <a:solidFill>
                    <a:schemeClr val="tx1"/>
                  </a:solidFill>
                </a:rPr>
                <a:t>File System</a:t>
              </a:r>
              <a:endParaRPr lang="ko-KR" altLang="en-US" sz="1000">
                <a:solidFill>
                  <a:schemeClr val="tx1"/>
                </a:solidFill>
              </a:endParaRPr>
            </a:p>
          </p:txBody>
        </p:sp>
        <p:cxnSp>
          <p:nvCxnSpPr>
            <p:cNvPr id="91" name="직선 연결선 90"/>
            <p:cNvCxnSpPr>
              <a:stCxn id="90" idx="2"/>
            </p:cNvCxnSpPr>
            <p:nvPr/>
          </p:nvCxnSpPr>
          <p:spPr>
            <a:xfrm>
              <a:off x="9799640" y="7015708"/>
              <a:ext cx="0" cy="1152128"/>
            </a:xfrm>
            <a:prstGeom prst="line">
              <a:avLst/>
            </a:prstGeom>
            <a:ln w="22225" cmpd="sng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화살표 연결선 93"/>
            <p:cNvCxnSpPr/>
            <p:nvPr/>
          </p:nvCxnSpPr>
          <p:spPr>
            <a:xfrm flipH="1">
              <a:off x="8423920" y="7266946"/>
              <a:ext cx="1368152" cy="0"/>
            </a:xfrm>
            <a:prstGeom prst="straightConnector1">
              <a:avLst/>
            </a:prstGeom>
            <a:ln w="15875">
              <a:solidFill>
                <a:schemeClr val="tx1"/>
              </a:solidFill>
              <a:prstDash val="soli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TextBox 94"/>
            <p:cNvSpPr txBox="1"/>
            <p:nvPr/>
          </p:nvSpPr>
          <p:spPr>
            <a:xfrm>
              <a:off x="8553852" y="7042130"/>
              <a:ext cx="1031051" cy="26164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1100"/>
                <a:t>상태학습모델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sz="8000">
                <a:solidFill>
                  <a:schemeClr val="accent5"/>
                </a:solidFill>
              </a:rPr>
              <a:t>IOT </a:t>
            </a:r>
            <a:r>
              <a:rPr lang="ko-KR" altLang="en-US" sz="8000">
                <a:solidFill>
                  <a:schemeClr val="accent5"/>
                </a:solidFill>
              </a:rPr>
              <a:t>설계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5029200" y="3195829"/>
            <a:ext cx="8229600" cy="507511"/>
          </a:xfrm>
        </p:spPr>
        <p:txBody>
          <a:bodyPr>
            <a:normAutofit fontScale="92500" lnSpcReduction="10000"/>
          </a:bodyPr>
          <a:lstStyle/>
          <a:p>
            <a:pPr lvl="0">
              <a:defRPr/>
            </a:pPr>
            <a:r>
              <a:rPr lang="ko-KR" altLang="en-US"/>
              <a:t>농장정보수집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7732440" y="3847356"/>
            <a:ext cx="914400" cy="288032"/>
          </a:xfrm>
          <a:prstGeom prst="rect">
            <a:avLst/>
          </a:prstGeom>
          <a:noFill/>
          <a:ln w="22225" cmpd="sng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400">
                <a:solidFill>
                  <a:schemeClr val="tx1"/>
                </a:solidFill>
              </a:rPr>
              <a:t>Broker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385992" y="3847356"/>
            <a:ext cx="914400" cy="288032"/>
          </a:xfrm>
          <a:prstGeom prst="rect">
            <a:avLst/>
          </a:prstGeom>
          <a:noFill/>
          <a:ln w="22225" cmpd="sng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400">
                <a:solidFill>
                  <a:schemeClr val="tx1"/>
                </a:solidFill>
              </a:rPr>
              <a:t>IOT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4967536" y="3847356"/>
            <a:ext cx="914400" cy="288032"/>
          </a:xfrm>
          <a:prstGeom prst="rect">
            <a:avLst/>
          </a:prstGeom>
          <a:noFill/>
          <a:ln w="22225" cmpd="sng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400">
                <a:solidFill>
                  <a:schemeClr val="tx1"/>
                </a:solidFill>
              </a:rPr>
              <a:t>농장</a:t>
            </a:r>
          </a:p>
        </p:txBody>
      </p:sp>
      <p:cxnSp>
        <p:nvCxnSpPr>
          <p:cNvPr id="17" name="직선 연결선 16"/>
          <p:cNvCxnSpPr>
            <a:stCxn id="8" idx="2"/>
          </p:cNvCxnSpPr>
          <p:nvPr/>
        </p:nvCxnSpPr>
        <p:spPr>
          <a:xfrm flipH="1">
            <a:off x="8164488" y="4135388"/>
            <a:ext cx="25152" cy="3528392"/>
          </a:xfrm>
          <a:prstGeom prst="line">
            <a:avLst/>
          </a:prstGeom>
          <a:ln w="22225" cmpd="sng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>
            <a:stCxn id="9" idx="2"/>
          </p:cNvCxnSpPr>
          <p:nvPr/>
        </p:nvCxnSpPr>
        <p:spPr>
          <a:xfrm flipH="1">
            <a:off x="6818040" y="4135388"/>
            <a:ext cx="25152" cy="3528392"/>
          </a:xfrm>
          <a:prstGeom prst="line">
            <a:avLst/>
          </a:prstGeom>
          <a:ln w="22225" cmpd="sng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>
            <a:stCxn id="10" idx="2"/>
          </p:cNvCxnSpPr>
          <p:nvPr/>
        </p:nvCxnSpPr>
        <p:spPr>
          <a:xfrm flipH="1">
            <a:off x="5399584" y="4135388"/>
            <a:ext cx="25152" cy="3528392"/>
          </a:xfrm>
          <a:prstGeom prst="line">
            <a:avLst/>
          </a:prstGeom>
          <a:ln w="22225" cmpd="sng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/>
          <p:cNvCxnSpPr/>
          <p:nvPr/>
        </p:nvCxnSpPr>
        <p:spPr>
          <a:xfrm>
            <a:off x="6868344" y="5719564"/>
            <a:ext cx="1296144" cy="0"/>
          </a:xfrm>
          <a:prstGeom prst="straightConnector1">
            <a:avLst/>
          </a:prstGeom>
          <a:ln w="15875">
            <a:solidFill>
              <a:schemeClr val="tx1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6868344" y="5503540"/>
            <a:ext cx="1185996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100"/>
              <a:t>상태정보 </a:t>
            </a:r>
            <a:r>
              <a:rPr lang="en-US" altLang="ko-KR" sz="1100"/>
              <a:t>Publish</a:t>
            </a:r>
            <a:endParaRPr lang="ko-KR" altLang="en-US" sz="1100"/>
          </a:p>
        </p:txBody>
      </p:sp>
      <p:cxnSp>
        <p:nvCxnSpPr>
          <p:cNvPr id="53" name="직선 화살표 연결선 52"/>
          <p:cNvCxnSpPr/>
          <p:nvPr/>
        </p:nvCxnSpPr>
        <p:spPr>
          <a:xfrm flipH="1">
            <a:off x="5399584" y="4521850"/>
            <a:ext cx="1418456" cy="0"/>
          </a:xfrm>
          <a:prstGeom prst="straightConnector1">
            <a:avLst/>
          </a:prstGeom>
          <a:ln w="15875">
            <a:solidFill>
              <a:schemeClr val="tx1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5691800" y="4260240"/>
            <a:ext cx="1057614" cy="2622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100"/>
              <a:t>상태요청 신호</a:t>
            </a:r>
          </a:p>
        </p:txBody>
      </p:sp>
      <p:sp>
        <p:nvSpPr>
          <p:cNvPr id="55" name="직사각형 54"/>
          <p:cNvSpPr/>
          <p:nvPr/>
        </p:nvSpPr>
        <p:spPr>
          <a:xfrm>
            <a:off x="5307916" y="4521850"/>
            <a:ext cx="72008" cy="216024"/>
          </a:xfrm>
          <a:prstGeom prst="rect">
            <a:avLst/>
          </a:prstGeom>
          <a:noFill/>
          <a:ln w="381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6" name="직사각형 55"/>
          <p:cNvSpPr/>
          <p:nvPr/>
        </p:nvSpPr>
        <p:spPr>
          <a:xfrm>
            <a:off x="5307916" y="4843378"/>
            <a:ext cx="72008" cy="216024"/>
          </a:xfrm>
          <a:prstGeom prst="rect">
            <a:avLst/>
          </a:prstGeom>
          <a:noFill/>
          <a:ln w="381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57" name="꺾인 연결선 56"/>
          <p:cNvCxnSpPr/>
          <p:nvPr/>
        </p:nvCxnSpPr>
        <p:spPr>
          <a:xfrm>
            <a:off x="5397508" y="4629862"/>
            <a:ext cx="12700" cy="321528"/>
          </a:xfrm>
          <a:prstGeom prst="bentConnector3">
            <a:avLst>
              <a:gd name="adj1" fmla="val 2838465"/>
            </a:avLst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5343084" y="4692288"/>
            <a:ext cx="1158681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100"/>
              <a:t>농장상태 </a:t>
            </a:r>
            <a:r>
              <a:rPr lang="en-US" altLang="ko-KR" sz="1100"/>
              <a:t>Sensor</a:t>
            </a:r>
            <a:endParaRPr lang="ko-KR" altLang="en-US" sz="1100"/>
          </a:p>
        </p:txBody>
      </p:sp>
      <p:sp>
        <p:nvSpPr>
          <p:cNvPr id="59" name="직사각형 58"/>
          <p:cNvSpPr/>
          <p:nvPr/>
        </p:nvSpPr>
        <p:spPr>
          <a:xfrm>
            <a:off x="5327576" y="4946824"/>
            <a:ext cx="72008" cy="216024"/>
          </a:xfrm>
          <a:prstGeom prst="rect">
            <a:avLst/>
          </a:prstGeom>
          <a:noFill/>
          <a:ln w="381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0" name="직사각형 59"/>
          <p:cNvSpPr/>
          <p:nvPr/>
        </p:nvSpPr>
        <p:spPr>
          <a:xfrm>
            <a:off x="5327576" y="5268352"/>
            <a:ext cx="72008" cy="216024"/>
          </a:xfrm>
          <a:prstGeom prst="rect">
            <a:avLst/>
          </a:prstGeom>
          <a:noFill/>
          <a:ln w="381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61" name="꺾인 연결선 60"/>
          <p:cNvCxnSpPr/>
          <p:nvPr/>
        </p:nvCxnSpPr>
        <p:spPr>
          <a:xfrm>
            <a:off x="5417168" y="5054836"/>
            <a:ext cx="12700" cy="321528"/>
          </a:xfrm>
          <a:prstGeom prst="bentConnector3">
            <a:avLst>
              <a:gd name="adj1" fmla="val 2838465"/>
            </a:avLst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5362744" y="5117262"/>
            <a:ext cx="748923" cy="26245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100"/>
              <a:t>농장사진</a:t>
            </a:r>
          </a:p>
        </p:txBody>
      </p:sp>
      <p:cxnSp>
        <p:nvCxnSpPr>
          <p:cNvPr id="63" name="직선 화살표 연결선 62"/>
          <p:cNvCxnSpPr/>
          <p:nvPr/>
        </p:nvCxnSpPr>
        <p:spPr>
          <a:xfrm>
            <a:off x="5399584" y="5531124"/>
            <a:ext cx="1490464" cy="0"/>
          </a:xfrm>
          <a:prstGeom prst="straightConnector1">
            <a:avLst/>
          </a:prstGeom>
          <a:ln w="15875">
            <a:solidFill>
              <a:schemeClr val="tx1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5874797" y="5313938"/>
            <a:ext cx="750793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100"/>
              <a:t>상태정보</a:t>
            </a:r>
          </a:p>
        </p:txBody>
      </p:sp>
      <p:cxnSp>
        <p:nvCxnSpPr>
          <p:cNvPr id="68" name="직선 화살표 연결선 67"/>
          <p:cNvCxnSpPr/>
          <p:nvPr/>
        </p:nvCxnSpPr>
        <p:spPr>
          <a:xfrm flipH="1">
            <a:off x="8178572" y="5863580"/>
            <a:ext cx="1354068" cy="0"/>
          </a:xfrm>
          <a:prstGeom prst="straightConnector1">
            <a:avLst/>
          </a:prstGeom>
          <a:ln w="15875">
            <a:solidFill>
              <a:schemeClr val="tx1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8164488" y="5575548"/>
            <a:ext cx="165618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100"/>
              <a:t>상태정보 </a:t>
            </a:r>
            <a:r>
              <a:rPr lang="en-US" altLang="ko-KR" sz="1100"/>
              <a:t>Subscribe</a:t>
            </a:r>
          </a:p>
          <a:p>
            <a:pPr lvl="0">
              <a:defRPr/>
            </a:pPr>
            <a:endParaRPr lang="ko-KR" altLang="en-US" sz="1100"/>
          </a:p>
        </p:txBody>
      </p:sp>
      <p:sp>
        <p:nvSpPr>
          <p:cNvPr id="51" name="직사각형 50"/>
          <p:cNvSpPr/>
          <p:nvPr/>
        </p:nvSpPr>
        <p:spPr>
          <a:xfrm>
            <a:off x="6750916" y="4265210"/>
            <a:ext cx="72008" cy="216024"/>
          </a:xfrm>
          <a:prstGeom prst="rect">
            <a:avLst/>
          </a:prstGeom>
          <a:noFill/>
          <a:ln w="381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2" name="직사각형 51"/>
          <p:cNvSpPr/>
          <p:nvPr/>
        </p:nvSpPr>
        <p:spPr>
          <a:xfrm>
            <a:off x="6750916" y="4586738"/>
            <a:ext cx="72008" cy="216024"/>
          </a:xfrm>
          <a:prstGeom prst="rect">
            <a:avLst/>
          </a:prstGeom>
          <a:noFill/>
          <a:ln w="381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65" name="꺾인 연결선 64"/>
          <p:cNvCxnSpPr/>
          <p:nvPr/>
        </p:nvCxnSpPr>
        <p:spPr>
          <a:xfrm>
            <a:off x="6840508" y="4373222"/>
            <a:ext cx="12700" cy="321528"/>
          </a:xfrm>
          <a:prstGeom prst="bentConnector3">
            <a:avLst>
              <a:gd name="adj1" fmla="val 2838465"/>
            </a:avLst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6962056" y="4413002"/>
            <a:ext cx="1025609" cy="26186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100"/>
              <a:t>하루 </a:t>
            </a:r>
            <a:r>
              <a:rPr lang="en-US" altLang="ko-KR" sz="1100"/>
              <a:t>2</a:t>
            </a:r>
            <a:r>
              <a:rPr lang="ko-KR" altLang="en-US" sz="1100"/>
              <a:t>번 반복</a:t>
            </a:r>
          </a:p>
        </p:txBody>
      </p:sp>
      <p:sp>
        <p:nvSpPr>
          <p:cNvPr id="74" name="직사각형 73"/>
          <p:cNvSpPr/>
          <p:nvPr/>
        </p:nvSpPr>
        <p:spPr>
          <a:xfrm>
            <a:off x="9100592" y="3847356"/>
            <a:ext cx="914400" cy="288032"/>
          </a:xfrm>
          <a:prstGeom prst="rect">
            <a:avLst/>
          </a:prstGeom>
          <a:noFill/>
          <a:ln w="22225" cmpd="sng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>
                <a:solidFill>
                  <a:schemeClr val="tx1"/>
                </a:solidFill>
              </a:rPr>
              <a:t>Subscriber</a:t>
            </a:r>
            <a:endParaRPr lang="ko-KR" altLang="en-US" sz="1100">
              <a:solidFill>
                <a:schemeClr val="tx1"/>
              </a:solidFill>
            </a:endParaRPr>
          </a:p>
        </p:txBody>
      </p:sp>
      <p:cxnSp>
        <p:nvCxnSpPr>
          <p:cNvPr id="75" name="직선 연결선 74"/>
          <p:cNvCxnSpPr>
            <a:stCxn id="74" idx="2"/>
          </p:cNvCxnSpPr>
          <p:nvPr/>
        </p:nvCxnSpPr>
        <p:spPr>
          <a:xfrm flipH="1">
            <a:off x="9519728" y="4135388"/>
            <a:ext cx="38064" cy="3528392"/>
          </a:xfrm>
          <a:prstGeom prst="line">
            <a:avLst/>
          </a:prstGeom>
          <a:ln w="22225" cmpd="sng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직사각형 81"/>
          <p:cNvSpPr/>
          <p:nvPr/>
        </p:nvSpPr>
        <p:spPr>
          <a:xfrm>
            <a:off x="10418440" y="3847356"/>
            <a:ext cx="914400" cy="288032"/>
          </a:xfrm>
          <a:prstGeom prst="rect">
            <a:avLst/>
          </a:prstGeom>
          <a:noFill/>
          <a:ln w="22225" cmpd="sng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>
                <a:solidFill>
                  <a:schemeClr val="tx1"/>
                </a:solidFill>
              </a:rPr>
              <a:t>Database</a:t>
            </a:r>
            <a:endParaRPr lang="ko-KR" altLang="en-US" sz="1100">
              <a:solidFill>
                <a:schemeClr val="tx1"/>
              </a:solidFill>
            </a:endParaRPr>
          </a:p>
        </p:txBody>
      </p:sp>
      <p:cxnSp>
        <p:nvCxnSpPr>
          <p:cNvPr id="83" name="직선 연결선 82"/>
          <p:cNvCxnSpPr>
            <a:stCxn id="82" idx="2"/>
          </p:cNvCxnSpPr>
          <p:nvPr/>
        </p:nvCxnSpPr>
        <p:spPr>
          <a:xfrm flipH="1">
            <a:off x="10837576" y="4135388"/>
            <a:ext cx="38064" cy="3528392"/>
          </a:xfrm>
          <a:prstGeom prst="line">
            <a:avLst/>
          </a:prstGeom>
          <a:ln w="22225" cmpd="sng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/>
          <p:cNvCxnSpPr/>
          <p:nvPr/>
        </p:nvCxnSpPr>
        <p:spPr>
          <a:xfrm>
            <a:off x="9532640" y="6007596"/>
            <a:ext cx="1296144" cy="0"/>
          </a:xfrm>
          <a:prstGeom prst="straightConnector1">
            <a:avLst/>
          </a:prstGeom>
          <a:ln w="15875">
            <a:solidFill>
              <a:schemeClr val="tx1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/>
          <p:cNvSpPr txBox="1"/>
          <p:nvPr/>
        </p:nvSpPr>
        <p:spPr>
          <a:xfrm>
            <a:off x="9532640" y="5791572"/>
            <a:ext cx="1055350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100"/>
              <a:t>상태정보 저장</a:t>
            </a:r>
          </a:p>
        </p:txBody>
      </p:sp>
      <p:sp>
        <p:nvSpPr>
          <p:cNvPr id="86" name="직사각형 85"/>
          <p:cNvSpPr/>
          <p:nvPr/>
        </p:nvSpPr>
        <p:spPr>
          <a:xfrm>
            <a:off x="11452928" y="6223620"/>
            <a:ext cx="914400" cy="288032"/>
          </a:xfrm>
          <a:prstGeom prst="rect">
            <a:avLst/>
          </a:prstGeom>
          <a:noFill/>
          <a:ln w="22225" cmpd="sng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400">
                <a:solidFill>
                  <a:schemeClr val="tx1"/>
                </a:solidFill>
              </a:rPr>
              <a:t>ML</a:t>
            </a:r>
            <a:endParaRPr lang="ko-KR" altLang="en-US" sz="1400">
              <a:solidFill>
                <a:schemeClr val="tx1"/>
              </a:solidFill>
            </a:endParaRPr>
          </a:p>
        </p:txBody>
      </p:sp>
      <p:cxnSp>
        <p:nvCxnSpPr>
          <p:cNvPr id="87" name="직선 연결선 86"/>
          <p:cNvCxnSpPr>
            <a:stCxn id="86" idx="2"/>
          </p:cNvCxnSpPr>
          <p:nvPr/>
        </p:nvCxnSpPr>
        <p:spPr>
          <a:xfrm flipH="1">
            <a:off x="11880304" y="6511652"/>
            <a:ext cx="29824" cy="1152128"/>
          </a:xfrm>
          <a:prstGeom prst="line">
            <a:avLst/>
          </a:prstGeom>
          <a:ln w="22225" cmpd="sng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화살표 연결선 87"/>
          <p:cNvCxnSpPr/>
          <p:nvPr/>
        </p:nvCxnSpPr>
        <p:spPr>
          <a:xfrm>
            <a:off x="10855160" y="6701254"/>
            <a:ext cx="1080120" cy="0"/>
          </a:xfrm>
          <a:prstGeom prst="straightConnector1">
            <a:avLst/>
          </a:prstGeom>
          <a:ln w="15875">
            <a:solidFill>
              <a:schemeClr val="tx1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/>
          <p:cNvSpPr txBox="1"/>
          <p:nvPr/>
        </p:nvSpPr>
        <p:spPr>
          <a:xfrm>
            <a:off x="11007173" y="6511652"/>
            <a:ext cx="752393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100"/>
              <a:t>상태정보</a:t>
            </a:r>
          </a:p>
        </p:txBody>
      </p:sp>
      <p:sp>
        <p:nvSpPr>
          <p:cNvPr id="97" name="직사각형 96"/>
          <p:cNvSpPr/>
          <p:nvPr/>
        </p:nvSpPr>
        <p:spPr>
          <a:xfrm>
            <a:off x="12406064" y="3847356"/>
            <a:ext cx="914400" cy="288032"/>
          </a:xfrm>
          <a:prstGeom prst="rect">
            <a:avLst/>
          </a:prstGeom>
          <a:noFill/>
          <a:ln w="22225" cmpd="sng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>
                <a:solidFill>
                  <a:schemeClr val="tx1"/>
                </a:solidFill>
              </a:rPr>
              <a:t>File System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98" name="직선 연결선 97"/>
          <p:cNvCxnSpPr>
            <a:stCxn id="97" idx="2"/>
          </p:cNvCxnSpPr>
          <p:nvPr/>
        </p:nvCxnSpPr>
        <p:spPr>
          <a:xfrm flipH="1">
            <a:off x="12825200" y="4135388"/>
            <a:ext cx="38064" cy="3528392"/>
          </a:xfrm>
          <a:prstGeom prst="line">
            <a:avLst/>
          </a:prstGeom>
          <a:ln w="22225" cmpd="sng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직사각형 98"/>
          <p:cNvSpPr/>
          <p:nvPr/>
        </p:nvSpPr>
        <p:spPr>
          <a:xfrm>
            <a:off x="11817006" y="6838196"/>
            <a:ext cx="72008" cy="216024"/>
          </a:xfrm>
          <a:prstGeom prst="rect">
            <a:avLst/>
          </a:prstGeom>
          <a:noFill/>
          <a:ln w="381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0" name="직사각형 99"/>
          <p:cNvSpPr/>
          <p:nvPr/>
        </p:nvSpPr>
        <p:spPr>
          <a:xfrm>
            <a:off x="11817006" y="7159724"/>
            <a:ext cx="72008" cy="216024"/>
          </a:xfrm>
          <a:prstGeom prst="rect">
            <a:avLst/>
          </a:prstGeom>
          <a:noFill/>
          <a:ln w="381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101" name="꺾인 연결선 100"/>
          <p:cNvCxnSpPr/>
          <p:nvPr/>
        </p:nvCxnSpPr>
        <p:spPr>
          <a:xfrm>
            <a:off x="11906598" y="6946208"/>
            <a:ext cx="12700" cy="321528"/>
          </a:xfrm>
          <a:prstGeom prst="bentConnector3">
            <a:avLst>
              <a:gd name="adj1" fmla="val 2838465"/>
            </a:avLst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/>
          <p:cNvSpPr txBox="1"/>
          <p:nvPr/>
        </p:nvSpPr>
        <p:spPr>
          <a:xfrm>
            <a:off x="11852174" y="7008634"/>
            <a:ext cx="466794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100"/>
              <a:t>학습</a:t>
            </a:r>
          </a:p>
        </p:txBody>
      </p:sp>
      <p:cxnSp>
        <p:nvCxnSpPr>
          <p:cNvPr id="105" name="직선 화살표 연결선 104"/>
          <p:cNvCxnSpPr/>
          <p:nvPr/>
        </p:nvCxnSpPr>
        <p:spPr>
          <a:xfrm>
            <a:off x="9549672" y="6106026"/>
            <a:ext cx="3312368" cy="0"/>
          </a:xfrm>
          <a:prstGeom prst="straightConnector1">
            <a:avLst/>
          </a:prstGeom>
          <a:ln w="15875">
            <a:solidFill>
              <a:schemeClr val="tx1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/>
          <p:cNvSpPr txBox="1"/>
          <p:nvPr/>
        </p:nvSpPr>
        <p:spPr>
          <a:xfrm>
            <a:off x="11167360" y="5890002"/>
            <a:ext cx="1201805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100"/>
              <a:t>상태이미지 저장</a:t>
            </a:r>
          </a:p>
        </p:txBody>
      </p:sp>
      <p:cxnSp>
        <p:nvCxnSpPr>
          <p:cNvPr id="110" name="직선 화살표 연결선 109"/>
          <p:cNvCxnSpPr/>
          <p:nvPr/>
        </p:nvCxnSpPr>
        <p:spPr>
          <a:xfrm flipH="1">
            <a:off x="11908352" y="6852436"/>
            <a:ext cx="936104" cy="0"/>
          </a:xfrm>
          <a:prstGeom prst="straightConnector1">
            <a:avLst/>
          </a:prstGeom>
          <a:ln w="15875">
            <a:solidFill>
              <a:schemeClr val="tx1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/>
          <p:cNvSpPr txBox="1"/>
          <p:nvPr/>
        </p:nvSpPr>
        <p:spPr>
          <a:xfrm>
            <a:off x="12006736" y="6610036"/>
            <a:ext cx="889987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100"/>
              <a:t>상태이미지</a:t>
            </a:r>
          </a:p>
        </p:txBody>
      </p:sp>
      <p:cxnSp>
        <p:nvCxnSpPr>
          <p:cNvPr id="114" name="직선 화살표 연결선 113"/>
          <p:cNvCxnSpPr/>
          <p:nvPr/>
        </p:nvCxnSpPr>
        <p:spPr>
          <a:xfrm>
            <a:off x="11880304" y="7554932"/>
            <a:ext cx="1008112" cy="0"/>
          </a:xfrm>
          <a:prstGeom prst="straightConnector1">
            <a:avLst/>
          </a:prstGeom>
          <a:ln w="15875">
            <a:solidFill>
              <a:schemeClr val="tx1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TextBox 114"/>
          <p:cNvSpPr txBox="1"/>
          <p:nvPr/>
        </p:nvSpPr>
        <p:spPr>
          <a:xfrm>
            <a:off x="11872389" y="7338954"/>
            <a:ext cx="1031051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100"/>
              <a:t>학습모델저장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sz="8000">
                <a:solidFill>
                  <a:schemeClr val="accent5"/>
                </a:solidFill>
              </a:rPr>
              <a:t>DB </a:t>
            </a:r>
            <a:r>
              <a:rPr lang="ko-KR" altLang="en-US" sz="8000">
                <a:solidFill>
                  <a:schemeClr val="accent5"/>
                </a:solidFill>
              </a:rPr>
              <a:t>설계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5029199" y="3051812"/>
            <a:ext cx="8229600" cy="507512"/>
          </a:xfrm>
        </p:spPr>
        <p:txBody>
          <a:bodyPr>
            <a:normAutofit fontScale="92500" lnSpcReduction="10000"/>
          </a:bodyPr>
          <a:lstStyle/>
          <a:p>
            <a:pPr lvl="0">
              <a:defRPr/>
            </a:pPr>
            <a:r>
              <a:rPr lang="en-US" altLang="ko-KR"/>
              <a:t>ERD</a:t>
            </a: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053735" y="1943100"/>
            <a:ext cx="12180530" cy="792948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5029200" y="3195829"/>
            <a:ext cx="8229600" cy="507512"/>
          </a:xfrm>
        </p:spPr>
        <p:txBody>
          <a:bodyPr>
            <a:normAutofit fontScale="92500" lnSpcReduction="10000"/>
          </a:bodyPr>
          <a:lstStyle/>
          <a:p>
            <a:pPr lvl="0">
              <a:defRPr/>
            </a:pPr>
            <a:r>
              <a:rPr lang="ko-KR" altLang="en-US"/>
              <a:t>테이블정의</a:t>
            </a:r>
            <a:r>
              <a:rPr lang="en-US" altLang="ko-KR"/>
              <a:t>-user</a:t>
            </a:r>
            <a:endParaRPr lang="ko-KR" altLang="en-US"/>
          </a:p>
        </p:txBody>
      </p:sp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6639522" y="4033996"/>
          <a:ext cx="5383177" cy="3238500"/>
        </p:xfrm>
        <a:graphic>
          <a:graphicData uri="http://schemas.openxmlformats.org/drawingml/2006/table">
            <a:tbl>
              <a:tblPr firstRow="1" bandRow="1"/>
              <a:tblGrid>
                <a:gridCol w="676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150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15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7150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7150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7789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7150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7150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Wingdings 2"/>
                          <a:ea typeface="Wingdings 2"/>
                          <a:cs typeface="Wingdings 2"/>
                          <a:sym typeface="Wingdings 2"/>
                        </a:rPr>
                        <a:t>D B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Wingdings 2"/>
                          <a:ea typeface="Wingdings 2"/>
                          <a:cs typeface="Wingdings 2"/>
                          <a:sym typeface="Wingdings 2"/>
                        </a:rPr>
                        <a:t>서 버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0E0E0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Wingdings 2"/>
                          <a:ea typeface="Wingdings 2"/>
                          <a:cs typeface="Wingdings 2"/>
                          <a:sym typeface="Wingdings 2"/>
                        </a:rPr>
                        <a:t>192.188.7.10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Wingdings 2"/>
                          <a:ea typeface="Wingdings 2"/>
                          <a:cs typeface="Wingdings 2"/>
                          <a:sym typeface="Wingdings 2"/>
                        </a:rPr>
                        <a:t>User ID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0E0E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smartpalm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Wingdings 2"/>
                          <a:ea typeface="Wingdings 2"/>
                          <a:cs typeface="Wingdings 2"/>
                          <a:sym typeface="Wingdings 2"/>
                        </a:rPr>
                        <a:t>테이블 명 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0E0E0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Wingdings 2"/>
                          <a:ea typeface="Wingdings 2"/>
                          <a:cs typeface="Wingdings 2"/>
                          <a:sym typeface="Wingdings 2"/>
                        </a:rPr>
                        <a:t>User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Wingdings 2"/>
                          <a:ea typeface="Wingdings 2"/>
                          <a:cs typeface="Wingdings 2"/>
                          <a:sym typeface="Wingdings 2"/>
                        </a:rPr>
                        <a:t>작 성 일 자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0E0E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2023.06.16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Wingdings 2"/>
                          <a:ea typeface="Wingdings 2"/>
                          <a:cs typeface="Wingdings 2"/>
                          <a:sym typeface="Wingdings 2"/>
                        </a:rPr>
                        <a:t>테이블타입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0E0E0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Wingdings 2"/>
                          <a:ea typeface="Wingdings 2"/>
                          <a:cs typeface="Wingdings 2"/>
                          <a:sym typeface="Wingdings 2"/>
                        </a:rPr>
                        <a:t>InnoDB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Wingdings 2"/>
                          <a:ea typeface="Wingdings 2"/>
                          <a:cs typeface="Wingdings 2"/>
                          <a:sym typeface="Wingdings 2"/>
                        </a:rPr>
                        <a:t>테이블공간명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0E0E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Wingdings 2"/>
                          <a:ea typeface="Wingdings 2"/>
                          <a:cs typeface="Wingdings 2"/>
                          <a:sym typeface="Wingdings 2"/>
                        </a:rPr>
                        <a:t>테이블설명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0E0E0"/>
                    </a:solidFill>
                  </a:tcPr>
                </a:tc>
                <a:tc gridSpan="7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Wingdings 2"/>
                          <a:ea typeface="Wingdings 2"/>
                          <a:cs typeface="Wingdings 2"/>
                          <a:sym typeface="Wingdings 2"/>
                        </a:rPr>
                        <a:t>사용자와 관련된 테이블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8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8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8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8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8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8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8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8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Wingdings 2"/>
                          <a:ea typeface="Wingdings 2"/>
                          <a:cs typeface="Wingdings 2"/>
                          <a:sym typeface="Wingdings 2"/>
                        </a:rPr>
                        <a:t>번호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Wingdings 2"/>
                          <a:ea typeface="Wingdings 2"/>
                          <a:cs typeface="Wingdings 2"/>
                          <a:sym typeface="Wingdings 2"/>
                        </a:rPr>
                        <a:t>칼럼 명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Wingdings 2"/>
                          <a:ea typeface="Wingdings 2"/>
                          <a:cs typeface="Wingdings 2"/>
                          <a:sym typeface="Wingdings 2"/>
                        </a:rPr>
                        <a:t>속성명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Wingdings 2"/>
                          <a:ea typeface="Wingdings 2"/>
                          <a:cs typeface="Wingdings 2"/>
                          <a:sym typeface="Wingdings 2"/>
                        </a:rPr>
                        <a:t>타입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Wingdings 2"/>
                          <a:ea typeface="Wingdings 2"/>
                          <a:cs typeface="Wingdings 2"/>
                          <a:sym typeface="Wingdings 2"/>
                        </a:rPr>
                        <a:t>길이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Wingdings 2"/>
                          <a:ea typeface="Wingdings 2"/>
                          <a:cs typeface="Wingdings 2"/>
                          <a:sym typeface="Wingdings 2"/>
                        </a:rPr>
                        <a:t>null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latin typeface="Wingdings 2"/>
                        <a:ea typeface="Wingdings 2"/>
                        <a:cs typeface="Wingdings 2"/>
                        <a:sym typeface="Wingdings 2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Wingdings 2"/>
                          <a:ea typeface="Wingdings 2"/>
                          <a:cs typeface="Wingdings 2"/>
                          <a:sym typeface="Wingdings 2"/>
                        </a:rPr>
                        <a:t>초기값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Wingdings 2"/>
                          <a:ea typeface="Wingdings 2"/>
                          <a:cs typeface="Wingdings 2"/>
                          <a:sym typeface="Wingdings 2"/>
                        </a:rPr>
                        <a:t>KEY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0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r">
                        <a:defRPr/>
                      </a:pP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user_id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유저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ID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int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defRPr/>
                      </a:pPr>
                      <a:endParaRPr lang="en-US" altLang="ko-KR" sz="8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N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8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PK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r">
                        <a:defRPr/>
                      </a:pP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email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이메일주소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varchar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defRPr/>
                      </a:pP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200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N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en-US" sz="8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r">
                        <a:defRPr/>
                      </a:pP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User_name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유저명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varchar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defRPr/>
                      </a:pP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100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　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　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　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r">
                        <a:defRPr/>
                      </a:pP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password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비밀번호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varchar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defRPr/>
                      </a:pP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45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　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　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　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r">
                        <a:defRPr/>
                      </a:pP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is_active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활동여부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char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defRPr/>
                      </a:pP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1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　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‘Y’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　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r">
                        <a:defRPr/>
                      </a:pP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is_step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관리자여부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char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defRPr/>
                      </a:pP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1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　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‘N’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　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r">
                        <a:defRPr/>
                      </a:pP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date_joined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날짜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date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　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　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　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　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r">
                        <a:defRPr/>
                      </a:pP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nick_name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별명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varchar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defRPr/>
                      </a:pP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45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　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　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　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r">
                        <a:defRPr/>
                      </a:pPr>
                      <a:endParaRPr lang="en-US" altLang="ko-KR" sz="8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en-US" sz="8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8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en-US" sz="8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defRPr/>
                      </a:pPr>
                      <a:endParaRPr lang="en-US" altLang="ko-KR" sz="8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8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　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　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sp>
        <p:nvSpPr>
          <p:cNvPr id="6" name="제목 2"/>
          <p:cNvSpPr>
            <a:spLocks noGrp="1"/>
          </p:cNvSpPr>
          <p:nvPr/>
        </p:nvSpPr>
        <p:spPr>
          <a:xfrm>
            <a:off x="1066798" y="564357"/>
            <a:ext cx="16459197" cy="17145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8000" b="0" i="0" u="none" strike="noStrike" kern="1200" cap="none" spc="0" normalizeH="0" baseline="0">
                <a:solidFill>
                  <a:schemeClr val="accent5"/>
                </a:solidFill>
                <a:latin typeface="Calibri"/>
                <a:ea typeface="맑은 고딕"/>
                <a:cs typeface="Times New Roman"/>
              </a:rPr>
              <a:t>DB </a:t>
            </a:r>
            <a:r>
              <a:rPr kumimoji="0" lang="ko-KR" altLang="en-US" sz="8000" b="0" i="0" u="none" strike="noStrike" kern="1200" cap="none" spc="0" normalizeH="0" baseline="0">
                <a:solidFill>
                  <a:schemeClr val="accent5"/>
                </a:solidFill>
                <a:latin typeface="Calibri"/>
                <a:ea typeface="맑은 고딕"/>
                <a:cs typeface="맑은 고딕"/>
              </a:rPr>
              <a:t>설계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5029200" y="3195829"/>
            <a:ext cx="8229600" cy="507512"/>
          </a:xfrm>
        </p:spPr>
        <p:txBody>
          <a:bodyPr>
            <a:normAutofit fontScale="92500" lnSpcReduction="10000"/>
          </a:bodyPr>
          <a:lstStyle/>
          <a:p>
            <a:pPr lvl="0">
              <a:defRPr/>
            </a:pPr>
            <a:r>
              <a:rPr lang="ko-KR" altLang="en-US"/>
              <a:t>테이블정의</a:t>
            </a:r>
            <a:r>
              <a:rPr lang="en-US" altLang="ko-KR"/>
              <a:t>-farm</a:t>
            </a:r>
            <a:endParaRPr lang="ko-KR" altLang="en-US"/>
          </a:p>
        </p:txBody>
      </p:sp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6639522" y="4110578"/>
          <a:ext cx="5383177" cy="2914649"/>
        </p:xfrm>
        <a:graphic>
          <a:graphicData uri="http://schemas.openxmlformats.org/drawingml/2006/table">
            <a:tbl>
              <a:tblPr firstRow="1" bandRow="1"/>
              <a:tblGrid>
                <a:gridCol w="676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150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15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7150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7150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7789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7150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7150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Wingdings 2"/>
                          <a:ea typeface="Wingdings 2"/>
                          <a:cs typeface="Wingdings 2"/>
                          <a:sym typeface="Wingdings 2"/>
                        </a:rPr>
                        <a:t>D B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Wingdings 2"/>
                          <a:ea typeface="Wingdings 2"/>
                          <a:cs typeface="Wingdings 2"/>
                          <a:sym typeface="Wingdings 2"/>
                        </a:rPr>
                        <a:t>서 버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0E0E0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Wingdings 2"/>
                          <a:ea typeface="Wingdings 2"/>
                          <a:cs typeface="Wingdings 2"/>
                          <a:sym typeface="Wingdings 2"/>
                        </a:rPr>
                        <a:t>192.188.7.10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Wingdings 2"/>
                          <a:ea typeface="Wingdings 2"/>
                          <a:cs typeface="Wingdings 2"/>
                          <a:sym typeface="Wingdings 2"/>
                        </a:rPr>
                        <a:t>User ID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0E0E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smartpalm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Wingdings 2"/>
                          <a:ea typeface="Wingdings 2"/>
                          <a:cs typeface="Wingdings 2"/>
                          <a:sym typeface="Wingdings 2"/>
                        </a:rPr>
                        <a:t>테이블 명 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0E0E0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Wingdings 2"/>
                          <a:ea typeface="Wingdings 2"/>
                          <a:cs typeface="Wingdings 2"/>
                          <a:sym typeface="Wingdings 2"/>
                        </a:rPr>
                        <a:t>Farm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Wingdings 2"/>
                          <a:ea typeface="Wingdings 2"/>
                          <a:cs typeface="Wingdings 2"/>
                          <a:sym typeface="Wingdings 2"/>
                        </a:rPr>
                        <a:t>작 성 일 자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0E0E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2023.06.16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Wingdings 2"/>
                          <a:ea typeface="Wingdings 2"/>
                          <a:cs typeface="Wingdings 2"/>
                          <a:sym typeface="Wingdings 2"/>
                        </a:rPr>
                        <a:t>테이블타입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0E0E0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Wingdings 2"/>
                          <a:ea typeface="Wingdings 2"/>
                          <a:cs typeface="Wingdings 2"/>
                          <a:sym typeface="Wingdings 2"/>
                        </a:rPr>
                        <a:t>InnoDB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Wingdings 2"/>
                          <a:ea typeface="Wingdings 2"/>
                          <a:cs typeface="Wingdings 2"/>
                          <a:sym typeface="Wingdings 2"/>
                        </a:rPr>
                        <a:t>테이블공간명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0E0E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Wingdings 2"/>
                          <a:ea typeface="Wingdings 2"/>
                          <a:cs typeface="Wingdings 2"/>
                          <a:sym typeface="Wingdings 2"/>
                        </a:rPr>
                        <a:t>테이블설명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0E0E0"/>
                    </a:solidFill>
                  </a:tcPr>
                </a:tc>
                <a:tc gridSpan="7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Wingdings 2"/>
                          <a:ea typeface="Wingdings 2"/>
                          <a:cs typeface="Wingdings 2"/>
                          <a:sym typeface="Wingdings 2"/>
                        </a:rPr>
                        <a:t>농장 개요 정보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8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8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8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8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8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8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8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8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Wingdings 2"/>
                          <a:ea typeface="Wingdings 2"/>
                          <a:cs typeface="Wingdings 2"/>
                          <a:sym typeface="Wingdings 2"/>
                        </a:rPr>
                        <a:t>번호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Wingdings 2"/>
                          <a:ea typeface="Wingdings 2"/>
                          <a:cs typeface="Wingdings 2"/>
                          <a:sym typeface="Wingdings 2"/>
                        </a:rPr>
                        <a:t>칼럼 명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Wingdings 2"/>
                          <a:ea typeface="Wingdings 2"/>
                          <a:cs typeface="Wingdings 2"/>
                          <a:sym typeface="Wingdings 2"/>
                        </a:rPr>
                        <a:t>속성명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Wingdings 2"/>
                          <a:ea typeface="Wingdings 2"/>
                          <a:cs typeface="Wingdings 2"/>
                          <a:sym typeface="Wingdings 2"/>
                        </a:rPr>
                        <a:t>타입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Wingdings 2"/>
                          <a:ea typeface="Wingdings 2"/>
                          <a:cs typeface="Wingdings 2"/>
                          <a:sym typeface="Wingdings 2"/>
                        </a:rPr>
                        <a:t>길이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Wingdings 2"/>
                          <a:ea typeface="Wingdings 2"/>
                          <a:cs typeface="Wingdings 2"/>
                          <a:sym typeface="Wingdings 2"/>
                        </a:rPr>
                        <a:t>null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latin typeface="Wingdings 2"/>
                        <a:ea typeface="Wingdings 2"/>
                        <a:cs typeface="Wingdings 2"/>
                        <a:sym typeface="Wingdings 2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Wingdings 2"/>
                          <a:ea typeface="Wingdings 2"/>
                          <a:cs typeface="Wingdings 2"/>
                          <a:sym typeface="Wingdings 2"/>
                        </a:rPr>
                        <a:t>초기값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Wingdings 2"/>
                          <a:ea typeface="Wingdings 2"/>
                          <a:cs typeface="Wingdings 2"/>
                          <a:sym typeface="Wingdings 2"/>
                        </a:rPr>
                        <a:t>KEY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r">
                        <a:defRPr/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farm_id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농장 번호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varchar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defRPr/>
                      </a:pP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10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N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PK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r">
                        <a:defRPr/>
                      </a:pP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user_id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유저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ID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int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defRPr/>
                      </a:pPr>
                      <a:endParaRPr lang="en-US" altLang="ko-KR" sz="8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N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　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PK/FK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r">
                        <a:defRPr/>
                      </a:pP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location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농장 위치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varchar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defRPr/>
                      </a:pP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500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　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　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　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r">
                        <a:defRPr/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start_date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농장 시작 일자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date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defRPr/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　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　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　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　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r">
                        <a:defRPr/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auto_control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자동화여부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char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defRPr/>
                      </a:pP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1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　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‘N’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　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r">
                        <a:defRPr/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Use_yn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데이터 사용여부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char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defRPr/>
                      </a:pP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1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　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‘Y’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　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r">
                        <a:defRPr/>
                      </a:pP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crop_id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작물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ID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int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defRPr/>
                      </a:pPr>
                      <a:endParaRPr lang="ko-KR" altLang="en-US" sz="8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8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sz="8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8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6" name="제목 2"/>
          <p:cNvSpPr>
            <a:spLocks noGrp="1"/>
          </p:cNvSpPr>
          <p:nvPr/>
        </p:nvSpPr>
        <p:spPr>
          <a:xfrm>
            <a:off x="1066798" y="495300"/>
            <a:ext cx="16459197" cy="17145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8000" b="0" i="0" u="none" strike="noStrike" kern="1200" cap="none" spc="0" normalizeH="0" baseline="0">
                <a:solidFill>
                  <a:schemeClr val="accent5"/>
                </a:solidFill>
                <a:latin typeface="Calibri"/>
                <a:ea typeface="맑은 고딕"/>
                <a:cs typeface="Times New Roman"/>
              </a:rPr>
              <a:t>DB </a:t>
            </a:r>
            <a:r>
              <a:rPr kumimoji="0" lang="ko-KR" altLang="en-US" sz="8000" b="0" i="0" u="none" strike="noStrike" kern="1200" cap="none" spc="0" normalizeH="0" baseline="0">
                <a:solidFill>
                  <a:schemeClr val="accent5"/>
                </a:solidFill>
                <a:latin typeface="Calibri"/>
                <a:ea typeface="맑은 고딕"/>
                <a:cs typeface="맑은 고딕"/>
              </a:rPr>
              <a:t>설계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5029200" y="3195829"/>
            <a:ext cx="8229600" cy="507512"/>
          </a:xfrm>
        </p:spPr>
        <p:txBody>
          <a:bodyPr>
            <a:normAutofit fontScale="92500" lnSpcReduction="10000"/>
          </a:bodyPr>
          <a:lstStyle/>
          <a:p>
            <a:pPr lvl="0">
              <a:defRPr/>
            </a:pPr>
            <a:r>
              <a:rPr lang="ko-KR" altLang="en-US"/>
              <a:t>테이블정의</a:t>
            </a:r>
            <a:r>
              <a:rPr lang="en-US" altLang="ko-KR"/>
              <a:t>-crop</a:t>
            </a:r>
            <a:endParaRPr lang="ko-KR" altLang="en-US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5755590"/>
              </p:ext>
            </p:extLst>
          </p:nvPr>
        </p:nvGraphicFramePr>
        <p:xfrm>
          <a:off x="6551712" y="3944853"/>
          <a:ext cx="5392702" cy="2943225"/>
        </p:xfrm>
        <a:graphic>
          <a:graphicData uri="http://schemas.openxmlformats.org/drawingml/2006/table">
            <a:tbl>
              <a:tblPr firstRow="1" bandRow="1"/>
              <a:tblGrid>
                <a:gridCol w="685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150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15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7150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7150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7789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7150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7150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Wingdings 2"/>
                          <a:ea typeface="Wingdings 2"/>
                          <a:cs typeface="Wingdings 2"/>
                          <a:sym typeface="Wingdings 2"/>
                        </a:rPr>
                        <a:t>D B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Wingdings 2"/>
                          <a:ea typeface="Wingdings 2"/>
                          <a:cs typeface="Wingdings 2"/>
                          <a:sym typeface="Wingdings 2"/>
                        </a:rPr>
                        <a:t>서 버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0E0E0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Wingdings 2"/>
                          <a:ea typeface="Wingdings 2"/>
                          <a:cs typeface="Wingdings 2"/>
                          <a:sym typeface="Wingdings 2"/>
                        </a:rPr>
                        <a:t>192.188.7.10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Wingdings 2"/>
                          <a:ea typeface="Wingdings 2"/>
                          <a:cs typeface="Wingdings 2"/>
                          <a:sym typeface="Wingdings 2"/>
                        </a:rPr>
                        <a:t>User ID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0E0E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smartpalm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Wingdings 2"/>
                          <a:ea typeface="Wingdings 2"/>
                          <a:cs typeface="Wingdings 2"/>
                          <a:sym typeface="Wingdings 2"/>
                        </a:rPr>
                        <a:t>테이블 명 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0E0E0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Wingdings 2"/>
                          <a:ea typeface="Wingdings 2"/>
                          <a:cs typeface="Wingdings 2"/>
                          <a:sym typeface="Wingdings 2"/>
                        </a:rPr>
                        <a:t>CROP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Wingdings 2"/>
                          <a:ea typeface="Wingdings 2"/>
                          <a:cs typeface="Wingdings 2"/>
                          <a:sym typeface="Wingdings 2"/>
                        </a:rPr>
                        <a:t>작 성 일 자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0E0E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2023.06.16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Wingdings 2"/>
                          <a:ea typeface="Wingdings 2"/>
                          <a:cs typeface="Wingdings 2"/>
                          <a:sym typeface="Wingdings 2"/>
                        </a:rPr>
                        <a:t>테이블타입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0E0E0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Wingdings 2"/>
                          <a:ea typeface="Wingdings 2"/>
                          <a:cs typeface="Wingdings 2"/>
                          <a:sym typeface="Wingdings 2"/>
                        </a:rPr>
                        <a:t>InnoDB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Wingdings 2"/>
                          <a:ea typeface="Wingdings 2"/>
                          <a:cs typeface="Wingdings 2"/>
                          <a:sym typeface="Wingdings 2"/>
                        </a:rPr>
                        <a:t>테이블공간명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0E0E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Wingdings 2"/>
                          <a:ea typeface="Wingdings 2"/>
                          <a:cs typeface="Wingdings 2"/>
                          <a:sym typeface="Wingdings 2"/>
                        </a:rPr>
                        <a:t>테이블설명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0E0E0"/>
                    </a:solidFill>
                  </a:tcPr>
                </a:tc>
                <a:tc gridSpan="7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Wingdings 2"/>
                          <a:ea typeface="Wingdings 2"/>
                          <a:cs typeface="Wingdings 2"/>
                          <a:sym typeface="Wingdings 2"/>
                        </a:rPr>
                        <a:t>농작물의 생육 환경 정보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8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8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8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8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8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8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8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Wingdings 2"/>
                          <a:ea typeface="Wingdings 2"/>
                          <a:cs typeface="Wingdings 2"/>
                          <a:sym typeface="Wingdings 2"/>
                        </a:rPr>
                        <a:t>번호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Wingdings 2"/>
                          <a:ea typeface="Wingdings 2"/>
                          <a:cs typeface="Wingdings 2"/>
                          <a:sym typeface="Wingdings 2"/>
                        </a:rPr>
                        <a:t>칼럼 명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Wingdings 2"/>
                          <a:ea typeface="Wingdings 2"/>
                          <a:cs typeface="Wingdings 2"/>
                          <a:sym typeface="Wingdings 2"/>
                        </a:rPr>
                        <a:t>속성명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Wingdings 2"/>
                          <a:ea typeface="Wingdings 2"/>
                          <a:cs typeface="Wingdings 2"/>
                          <a:sym typeface="Wingdings 2"/>
                        </a:rPr>
                        <a:t>타입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Wingdings 2"/>
                          <a:ea typeface="Wingdings 2"/>
                          <a:cs typeface="Wingdings 2"/>
                          <a:sym typeface="Wingdings 2"/>
                        </a:rPr>
                        <a:t>길이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Wingdings 2"/>
                          <a:ea typeface="Wingdings 2"/>
                          <a:cs typeface="Wingdings 2"/>
                          <a:sym typeface="Wingdings 2"/>
                        </a:rPr>
                        <a:t>null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latin typeface="Wingdings 2"/>
                        <a:ea typeface="Wingdings 2"/>
                        <a:cs typeface="Wingdings 2"/>
                        <a:sym typeface="Wingdings 2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Wingdings 2"/>
                          <a:ea typeface="Wingdings 2"/>
                          <a:cs typeface="Wingdings 2"/>
                          <a:sym typeface="Wingdings 2"/>
                        </a:rPr>
                        <a:t>초기값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Wingdings 2"/>
                          <a:ea typeface="Wingdings 2"/>
                          <a:cs typeface="Wingdings 2"/>
                          <a:sym typeface="Wingdings 2"/>
                        </a:rPr>
                        <a:t>KEY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0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r">
                        <a:defRPr/>
                      </a:pP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crop_id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작물 번호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int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defRPr/>
                      </a:pPr>
                      <a:endParaRPr lang="en-US" altLang="ko-KR" sz="8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N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PK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r">
                        <a:defRPr/>
                      </a:pP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crop_name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작물명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varchar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defRPr/>
                      </a:pP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100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N</a:t>
                      </a:r>
                    </a:p>
                    <a:p>
                      <a:pPr algn="ctr">
                        <a:defRPr/>
                      </a:pPr>
                      <a:endParaRPr lang="ko-KR" altLang="en-US" sz="8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　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　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r">
                        <a:defRPr/>
                      </a:pP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crop_temperature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생육온도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float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　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　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　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　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r">
                        <a:defRPr/>
                      </a:pP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crop_humidity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생육습도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float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defRPr/>
                      </a:pPr>
                      <a:endParaRPr lang="en-US" altLang="ko-KR" sz="8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　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　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　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r">
                        <a:defRPr/>
                      </a:pP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crop_nutrition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영양환경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varchar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defRPr/>
                      </a:pP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500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8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8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r">
                        <a:defRPr/>
                      </a:pP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crop_description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생육상세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varchar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defRPr/>
                      </a:pP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500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8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8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8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r">
                        <a:defRPr/>
                      </a:pPr>
                      <a:endParaRPr lang="en-US" altLang="ko-KR" sz="8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en-US" sz="8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8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en-US" sz="8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defRPr/>
                      </a:pPr>
                      <a:endParaRPr lang="en-US" altLang="ko-KR" sz="8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8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8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7" name="제목 2"/>
          <p:cNvSpPr>
            <a:spLocks noGrp="1"/>
          </p:cNvSpPr>
          <p:nvPr/>
        </p:nvSpPr>
        <p:spPr>
          <a:xfrm>
            <a:off x="1066798" y="571500"/>
            <a:ext cx="16459197" cy="17145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8000" b="0" i="0" u="none" strike="noStrike" kern="1200" cap="none" spc="0" normalizeH="0" baseline="0">
                <a:solidFill>
                  <a:schemeClr val="accent5"/>
                </a:solidFill>
                <a:latin typeface="Calibri"/>
                <a:ea typeface="맑은 고딕"/>
                <a:cs typeface="Times New Roman"/>
              </a:rPr>
              <a:t>DB </a:t>
            </a:r>
            <a:r>
              <a:rPr kumimoji="0" lang="ko-KR" altLang="en-US" sz="8000" b="0" i="0" u="none" strike="noStrike" kern="1200" cap="none" spc="0" normalizeH="0" baseline="0">
                <a:solidFill>
                  <a:schemeClr val="accent5"/>
                </a:solidFill>
                <a:latin typeface="Calibri"/>
                <a:ea typeface="맑은 고딕"/>
                <a:cs typeface="맑은 고딕"/>
              </a:rPr>
              <a:t>설계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5029200" y="3195829"/>
            <a:ext cx="8229600" cy="507512"/>
          </a:xfrm>
        </p:spPr>
        <p:txBody>
          <a:bodyPr>
            <a:normAutofit fontScale="92500" lnSpcReduction="10000"/>
          </a:bodyPr>
          <a:lstStyle/>
          <a:p>
            <a:pPr lvl="0">
              <a:defRPr/>
            </a:pPr>
            <a:r>
              <a:rPr lang="ko-KR" altLang="en-US"/>
              <a:t>테이블정의</a:t>
            </a:r>
            <a:r>
              <a:rPr lang="en-US" altLang="ko-KR"/>
              <a:t>- disease</a:t>
            </a:r>
            <a:endParaRPr lang="ko-KR" altLang="en-US"/>
          </a:p>
        </p:txBody>
      </p:sp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6567514" y="4135388"/>
          <a:ext cx="5383177" cy="2914649"/>
        </p:xfrm>
        <a:graphic>
          <a:graphicData uri="http://schemas.openxmlformats.org/drawingml/2006/table">
            <a:tbl>
              <a:tblPr firstRow="1" bandRow="1"/>
              <a:tblGrid>
                <a:gridCol w="676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150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15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7150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7150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7789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7150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7150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Wingdings 2"/>
                          <a:ea typeface="Wingdings 2"/>
                          <a:cs typeface="Wingdings 2"/>
                          <a:sym typeface="Wingdings 2"/>
                        </a:rPr>
                        <a:t>D B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Wingdings 2"/>
                          <a:ea typeface="Wingdings 2"/>
                          <a:cs typeface="Wingdings 2"/>
                          <a:sym typeface="Wingdings 2"/>
                        </a:rPr>
                        <a:t>서 버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0E0E0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Wingdings 2"/>
                          <a:ea typeface="Wingdings 2"/>
                          <a:cs typeface="Wingdings 2"/>
                          <a:sym typeface="Wingdings 2"/>
                        </a:rPr>
                        <a:t>192.188.7.10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Wingdings 2"/>
                          <a:ea typeface="Wingdings 2"/>
                          <a:cs typeface="Wingdings 2"/>
                          <a:sym typeface="Wingdings 2"/>
                        </a:rPr>
                        <a:t>User ID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0E0E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smartpalm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Wingdings 2"/>
                          <a:ea typeface="Wingdings 2"/>
                          <a:cs typeface="Wingdings 2"/>
                          <a:sym typeface="Wingdings 2"/>
                        </a:rPr>
                        <a:t>테이블 명 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0E0E0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Wingdings 2"/>
                          <a:ea typeface="Wingdings 2"/>
                          <a:cs typeface="Wingdings 2"/>
                          <a:sym typeface="Wingdings 2"/>
                        </a:rPr>
                        <a:t>disease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Wingdings 2"/>
                          <a:ea typeface="Wingdings 2"/>
                          <a:cs typeface="Wingdings 2"/>
                          <a:sym typeface="Wingdings 2"/>
                        </a:rPr>
                        <a:t>작 성 일 자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0E0E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2023.06.16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Wingdings 2"/>
                          <a:ea typeface="Wingdings 2"/>
                          <a:cs typeface="Wingdings 2"/>
                          <a:sym typeface="Wingdings 2"/>
                        </a:rPr>
                        <a:t>테이블타입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Wingdings 2"/>
                          <a:ea typeface="Wingdings 2"/>
                          <a:cs typeface="Wingdings 2"/>
                          <a:sym typeface="Wingdings 2"/>
                        </a:rPr>
                        <a:t>InnoDB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Wingdings 2"/>
                          <a:ea typeface="Wingdings 2"/>
                          <a:cs typeface="Wingdings 2"/>
                          <a:sym typeface="Wingdings 2"/>
                        </a:rPr>
                        <a:t>　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Wingdings 2"/>
                          <a:ea typeface="Wingdings 2"/>
                          <a:cs typeface="Wingdings 2"/>
                          <a:sym typeface="Wingdings 2"/>
                        </a:rPr>
                        <a:t>　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Wingdings 2"/>
                          <a:ea typeface="Wingdings 2"/>
                          <a:cs typeface="Wingdings 2"/>
                          <a:sym typeface="Wingdings 2"/>
                        </a:rPr>
                        <a:t>　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Wingdings 2"/>
                          <a:ea typeface="Wingdings 2"/>
                          <a:cs typeface="Wingdings 2"/>
                          <a:sym typeface="Wingdings 2"/>
                        </a:rPr>
                        <a:t>테이블공간명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Wingdings 2"/>
                          <a:ea typeface="Wingdings 2"/>
                          <a:cs typeface="Wingdings 2"/>
                          <a:sym typeface="Wingdings 2"/>
                        </a:rPr>
                        <a:t>테이블설명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0E0E0"/>
                    </a:solidFill>
                  </a:tcPr>
                </a:tc>
                <a:tc gridSpan="7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Wingdings 2"/>
                          <a:ea typeface="Wingdings 2"/>
                          <a:cs typeface="Wingdings 2"/>
                          <a:sym typeface="Wingdings 2"/>
                        </a:rPr>
                        <a:t>작물별 병충해 및 상태 이미지 등 설명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8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8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8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8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8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8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8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8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Wingdings 2"/>
                          <a:ea typeface="Wingdings 2"/>
                          <a:cs typeface="Wingdings 2"/>
                          <a:sym typeface="Wingdings 2"/>
                        </a:rPr>
                        <a:t>번호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Wingdings 2"/>
                          <a:ea typeface="Wingdings 2"/>
                          <a:cs typeface="Wingdings 2"/>
                          <a:sym typeface="Wingdings 2"/>
                        </a:rPr>
                        <a:t>칼럼 명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Wingdings 2"/>
                          <a:ea typeface="Wingdings 2"/>
                          <a:cs typeface="Wingdings 2"/>
                          <a:sym typeface="Wingdings 2"/>
                        </a:rPr>
                        <a:t>속성명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Wingdings 2"/>
                          <a:ea typeface="Wingdings 2"/>
                          <a:cs typeface="Wingdings 2"/>
                          <a:sym typeface="Wingdings 2"/>
                        </a:rPr>
                        <a:t>타입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Wingdings 2"/>
                          <a:ea typeface="Wingdings 2"/>
                          <a:cs typeface="Wingdings 2"/>
                          <a:sym typeface="Wingdings 2"/>
                        </a:rPr>
                        <a:t>길이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Wingdings 2"/>
                          <a:ea typeface="Wingdings 2"/>
                          <a:cs typeface="Wingdings 2"/>
                          <a:sym typeface="Wingdings 2"/>
                        </a:rPr>
                        <a:t>null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latin typeface="Wingdings 2"/>
                        <a:ea typeface="Wingdings 2"/>
                        <a:cs typeface="Wingdings 2"/>
                        <a:sym typeface="Wingdings 2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Wingdings 2"/>
                          <a:ea typeface="Wingdings 2"/>
                          <a:cs typeface="Wingdings 2"/>
                          <a:sym typeface="Wingdings 2"/>
                        </a:rPr>
                        <a:t>초기값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Wingdings 2"/>
                          <a:ea typeface="Wingdings 2"/>
                          <a:cs typeface="Wingdings 2"/>
                          <a:sym typeface="Wingdings 2"/>
                        </a:rPr>
                        <a:t>KEY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0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r">
                        <a:defRPr/>
                      </a:pP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crop_id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작물번호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int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defRPr/>
                      </a:pPr>
                      <a:endParaRPr lang="en-US" altLang="ko-KR" sz="8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N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PK/FK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r">
                        <a:defRPr/>
                      </a:pP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disease_id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병충해 번호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int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defRPr/>
                      </a:pPr>
                      <a:endParaRPr lang="en-US" altLang="ko-KR" sz="8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N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　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PK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r">
                        <a:defRPr/>
                      </a:pP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disease_nm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병충해 이름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varchar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defRPr/>
                      </a:pP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100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N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　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　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r">
                        <a:defRPr/>
                      </a:pP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disease_img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병충해 이미지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varchar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defRPr/>
                      </a:pP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200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　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　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　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r">
                        <a:defRPr/>
                      </a:pP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disease_symptom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병충해증상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varchar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defRPr/>
                      </a:pP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200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8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8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8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r">
                        <a:defRPr/>
                      </a:pP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disease_action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병충해 조치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varchar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defRPr/>
                      </a:pP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500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8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8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8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r">
                        <a:defRPr/>
                      </a:pPr>
                      <a:endParaRPr lang="en-US" altLang="ko-KR" sz="8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en-US" sz="8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8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en-US" sz="8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defRPr/>
                      </a:pPr>
                      <a:endParaRPr lang="en-US" altLang="ko-KR" sz="8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8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8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8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6" name="제목 2"/>
          <p:cNvSpPr>
            <a:spLocks noGrp="1"/>
          </p:cNvSpPr>
          <p:nvPr/>
        </p:nvSpPr>
        <p:spPr>
          <a:xfrm>
            <a:off x="914400" y="495300"/>
            <a:ext cx="16459197" cy="17145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8000" b="0" i="0" u="none" strike="noStrike" kern="1200" cap="none" spc="0" normalizeH="0" baseline="0">
                <a:solidFill>
                  <a:schemeClr val="accent5"/>
                </a:solidFill>
                <a:latin typeface="Calibri"/>
                <a:ea typeface="맑은 고딕"/>
                <a:cs typeface="Times New Roman"/>
              </a:rPr>
              <a:t>DB </a:t>
            </a:r>
            <a:r>
              <a:rPr kumimoji="0" lang="ko-KR" altLang="en-US" sz="8000" b="0" i="0" u="none" strike="noStrike" kern="1200" cap="none" spc="0" normalizeH="0" baseline="0">
                <a:solidFill>
                  <a:schemeClr val="accent5"/>
                </a:solidFill>
                <a:latin typeface="Calibri"/>
                <a:ea typeface="맑은 고딕"/>
                <a:cs typeface="맑은 고딕"/>
              </a:rPr>
              <a:t>설계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5029200" y="3195829"/>
            <a:ext cx="8229600" cy="507512"/>
          </a:xfrm>
        </p:spPr>
        <p:txBody>
          <a:bodyPr>
            <a:normAutofit fontScale="92500" lnSpcReduction="10000"/>
          </a:bodyPr>
          <a:lstStyle/>
          <a:p>
            <a:pPr lvl="0">
              <a:defRPr/>
            </a:pPr>
            <a:r>
              <a:rPr lang="ko-KR" altLang="en-US"/>
              <a:t>테이블정의</a:t>
            </a:r>
            <a:r>
              <a:rPr lang="en-US" altLang="ko-KR"/>
              <a:t>-sensored_data</a:t>
            </a:r>
            <a:endParaRPr lang="ko-KR" altLang="en-US"/>
          </a:p>
        </p:txBody>
      </p:sp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6451601" y="3991372"/>
          <a:ext cx="5383177" cy="4010026"/>
        </p:xfrm>
        <a:graphic>
          <a:graphicData uri="http://schemas.openxmlformats.org/drawingml/2006/table">
            <a:tbl>
              <a:tblPr firstRow="1" bandRow="1"/>
              <a:tblGrid>
                <a:gridCol w="676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150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15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7150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7150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7789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7150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7150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Wingdings 2"/>
                          <a:ea typeface="Wingdings 2"/>
                          <a:cs typeface="Wingdings 2"/>
                          <a:sym typeface="Wingdings 2"/>
                        </a:rPr>
                        <a:t>D B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Wingdings 2"/>
                          <a:ea typeface="Wingdings 2"/>
                          <a:cs typeface="Wingdings 2"/>
                          <a:sym typeface="Wingdings 2"/>
                        </a:rPr>
                        <a:t>서 버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0E0E0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Wingdings 2"/>
                          <a:ea typeface="Wingdings 2"/>
                          <a:cs typeface="Wingdings 2"/>
                          <a:sym typeface="Wingdings 2"/>
                        </a:rPr>
                        <a:t>192.188.7.10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Wingdings 2"/>
                          <a:ea typeface="Wingdings 2"/>
                          <a:cs typeface="Wingdings 2"/>
                          <a:sym typeface="Wingdings 2"/>
                        </a:rPr>
                        <a:t>User ID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0E0E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smartpalm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Wingdings 2"/>
                          <a:ea typeface="Wingdings 2"/>
                          <a:cs typeface="Wingdings 2"/>
                          <a:sym typeface="Wingdings 2"/>
                        </a:rPr>
                        <a:t>테이블 명 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0E0E0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Wingdings 2"/>
                          <a:ea typeface="Wingdings 2"/>
                          <a:cs typeface="Wingdings 2"/>
                          <a:sym typeface="Wingdings 2"/>
                        </a:rPr>
                        <a:t>sensored_data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Wingdings 2"/>
                          <a:ea typeface="Wingdings 2"/>
                          <a:cs typeface="Wingdings 2"/>
                          <a:sym typeface="Wingdings 2"/>
                        </a:rPr>
                        <a:t>작 성 일 자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0E0E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2023.06.16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Wingdings 2"/>
                          <a:ea typeface="Wingdings 2"/>
                          <a:cs typeface="Wingdings 2"/>
                          <a:sym typeface="Wingdings 2"/>
                        </a:rPr>
                        <a:t>테이블타입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0E0E0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Wingdings 2"/>
                          <a:ea typeface="Wingdings 2"/>
                          <a:cs typeface="Wingdings 2"/>
                          <a:sym typeface="Wingdings 2"/>
                        </a:rPr>
                        <a:t>InnoDB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Wingdings 2"/>
                          <a:ea typeface="Wingdings 2"/>
                          <a:cs typeface="Wingdings 2"/>
                          <a:sym typeface="Wingdings 2"/>
                        </a:rPr>
                        <a:t>테이블공간명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0E0E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Wingdings 2"/>
                          <a:ea typeface="Wingdings 2"/>
                          <a:cs typeface="Wingdings 2"/>
                          <a:sym typeface="Wingdings 2"/>
                        </a:rPr>
                        <a:t>테이블설명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0E0E0"/>
                    </a:solidFill>
                  </a:tcPr>
                </a:tc>
                <a:tc gridSpan="7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Wingdings 2"/>
                          <a:ea typeface="Wingdings 2"/>
                          <a:cs typeface="Wingdings 2"/>
                          <a:sym typeface="Wingdings 2"/>
                        </a:rPr>
                        <a:t>센서로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Wingdings 2"/>
                          <a:ea typeface="Wingdings 2"/>
                          <a:cs typeface="Wingdings 2"/>
                          <a:sym typeface="Wingdings 2"/>
                        </a:rPr>
                        <a:t>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Wingdings 2"/>
                          <a:ea typeface="Wingdings 2"/>
                          <a:cs typeface="Wingdings 2"/>
                          <a:sym typeface="Wingdings 2"/>
                        </a:rPr>
                        <a:t>읽어 들인 농장 환경 데이터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8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8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8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8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8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8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8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8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Wingdings 2"/>
                          <a:ea typeface="Wingdings 2"/>
                          <a:cs typeface="Wingdings 2"/>
                          <a:sym typeface="Wingdings 2"/>
                        </a:rPr>
                        <a:t>번호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Wingdings 2"/>
                          <a:ea typeface="Wingdings 2"/>
                          <a:cs typeface="Wingdings 2"/>
                          <a:sym typeface="Wingdings 2"/>
                        </a:rPr>
                        <a:t>칼럼 명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Wingdings 2"/>
                          <a:ea typeface="Wingdings 2"/>
                          <a:cs typeface="Wingdings 2"/>
                          <a:sym typeface="Wingdings 2"/>
                        </a:rPr>
                        <a:t>속성명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Wingdings 2"/>
                          <a:ea typeface="Wingdings 2"/>
                          <a:cs typeface="Wingdings 2"/>
                          <a:sym typeface="Wingdings 2"/>
                        </a:rPr>
                        <a:t>타입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Wingdings 2"/>
                          <a:ea typeface="Wingdings 2"/>
                          <a:cs typeface="Wingdings 2"/>
                          <a:sym typeface="Wingdings 2"/>
                        </a:rPr>
                        <a:t>길이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Wingdings 2"/>
                          <a:ea typeface="Wingdings 2"/>
                          <a:cs typeface="Wingdings 2"/>
                          <a:sym typeface="Wingdings 2"/>
                        </a:rPr>
                        <a:t>null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latin typeface="Wingdings 2"/>
                        <a:ea typeface="Wingdings 2"/>
                        <a:cs typeface="Wingdings 2"/>
                        <a:sym typeface="Wingdings 2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Wingdings 2"/>
                          <a:ea typeface="Wingdings 2"/>
                          <a:cs typeface="Wingdings 2"/>
                          <a:sym typeface="Wingdings 2"/>
                        </a:rPr>
                        <a:t>초기값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Wingdings 2"/>
                          <a:ea typeface="Wingdings 2"/>
                          <a:cs typeface="Wingdings 2"/>
                          <a:sym typeface="Wingdings 2"/>
                        </a:rPr>
                        <a:t>KEY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0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r">
                        <a:defRPr/>
                      </a:pP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user_id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유저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ID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int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defRPr/>
                      </a:pPr>
                      <a:endParaRPr lang="en-US" altLang="ko-KR" sz="8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N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8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PK/FK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r">
                        <a:defRPr/>
                      </a:pP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farm_id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농장 번호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int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defRPr/>
                      </a:pPr>
                      <a:endParaRPr lang="en-US" altLang="ko-KR" sz="8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N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PK/FK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r">
                        <a:defRPr/>
                      </a:pP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sensor_</a:t>
                      </a: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date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수집일자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date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8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N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　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PK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r">
                        <a:defRPr/>
                      </a:pP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sensor_cnt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수집차수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int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defRPr/>
                      </a:pPr>
                      <a:endParaRPr lang="en-US" altLang="ko-KR" sz="8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N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8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PK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r">
                        <a:defRPr/>
                      </a:pP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co2_density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이산화탄소량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float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defRPr/>
                      </a:pPr>
                      <a:endParaRPr lang="en-US" altLang="ko-KR" sz="8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　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　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　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r">
                        <a:defRPr/>
                      </a:pP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light_amount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조도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float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defRPr/>
                      </a:pPr>
                      <a:endParaRPr lang="en-US" altLang="ko-KR" sz="8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8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8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8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r">
                        <a:defRPr/>
                      </a:pP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temperature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온도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float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defRPr/>
                      </a:pPr>
                      <a:endParaRPr lang="en-US" altLang="ko-KR" sz="8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　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　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　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r">
                        <a:defRPr/>
                      </a:pP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humidity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습도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float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defRPr/>
                      </a:pPr>
                      <a:endParaRPr lang="en-US" altLang="ko-KR" sz="8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　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　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　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r">
                        <a:defRPr/>
                      </a:pP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nutrition_amt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양액량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float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defRPr/>
                      </a:pPr>
                      <a:endParaRPr lang="en-US" altLang="ko-KR" sz="8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8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8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8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r">
                        <a:defRPr/>
                      </a:pP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10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status_img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상태이미지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varchar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defRPr/>
                      </a:pP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200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　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　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　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r">
                        <a:defRPr/>
                      </a:pP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11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predicted_status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상태예측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varchar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defRPr/>
                      </a:pP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500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8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8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8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r">
                        <a:defRPr/>
                      </a:pPr>
                      <a:endParaRPr lang="en-US" altLang="ko-KR" sz="8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en-US" sz="8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8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en-US" sz="8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defRPr/>
                      </a:pPr>
                      <a:endParaRPr lang="en-US" altLang="ko-KR" sz="8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8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8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8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</a:tbl>
          </a:graphicData>
        </a:graphic>
      </p:graphicFrame>
      <p:sp>
        <p:nvSpPr>
          <p:cNvPr id="8" name="제목 2"/>
          <p:cNvSpPr>
            <a:spLocks noGrp="1"/>
          </p:cNvSpPr>
          <p:nvPr/>
        </p:nvSpPr>
        <p:spPr>
          <a:xfrm>
            <a:off x="914400" y="266700"/>
            <a:ext cx="16459197" cy="17145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8000" b="0" i="0" u="none" strike="noStrike" kern="1200" cap="none" spc="0" normalizeH="0" baseline="0">
                <a:solidFill>
                  <a:schemeClr val="accent5"/>
                </a:solidFill>
                <a:latin typeface="Calibri"/>
                <a:ea typeface="맑은 고딕"/>
                <a:cs typeface="Times New Roman"/>
              </a:rPr>
              <a:t>DB </a:t>
            </a:r>
            <a:r>
              <a:rPr kumimoji="0" lang="ko-KR" altLang="en-US" sz="8000" b="0" i="0" u="none" strike="noStrike" kern="1200" cap="none" spc="0" normalizeH="0" baseline="0">
                <a:solidFill>
                  <a:schemeClr val="accent5"/>
                </a:solidFill>
                <a:latin typeface="Calibri"/>
                <a:ea typeface="맑은 고딕"/>
                <a:cs typeface="맑은 고딕"/>
              </a:rPr>
              <a:t>설계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681416" y="-3000946"/>
            <a:ext cx="7051983" cy="2967406"/>
            <a:chOff x="13681416" y="-3000946"/>
            <a:chExt cx="7051983" cy="296740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 rot="5400000">
              <a:off x="13681416" y="-3000946"/>
              <a:ext cx="7051983" cy="296740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002771" y="7722112"/>
            <a:ext cx="8695559" cy="8695559"/>
            <a:chOff x="8002771" y="7722112"/>
            <a:chExt cx="8695559" cy="869555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8002771" y="7722112"/>
              <a:ext cx="8695559" cy="869555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-3707414" y="1691072"/>
            <a:ext cx="7414828" cy="7414828"/>
            <a:chOff x="-3633340" y="1774792"/>
            <a:chExt cx="7414828" cy="741482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-3633340" y="1774792"/>
              <a:ext cx="7414828" cy="7414828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5021981" y="9555388"/>
            <a:ext cx="3573548" cy="414691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577873" y="484800"/>
            <a:ext cx="2536702" cy="229518"/>
            <a:chOff x="577873" y="484800"/>
            <a:chExt cx="2536702" cy="229518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577873" y="484800"/>
              <a:ext cx="335402" cy="229092"/>
              <a:chOff x="577873" y="484800"/>
              <a:chExt cx="335402" cy="229092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511924" y="550748"/>
                <a:ext cx="229092" cy="97194"/>
                <a:chOff x="511924" y="550748"/>
                <a:chExt cx="229092" cy="97194"/>
              </a:xfrm>
            </p:grpSpPr>
            <p:pic>
              <p:nvPicPr>
                <p:cNvPr id="28" name="Object 27"/>
                <p:cNvPicPr>
                  <a:picLocks noChangeAspect="1"/>
                </p:cNvPicPr>
                <p:nvPr/>
              </p:nvPicPr>
              <p:blipFill rotWithShape="1">
                <a:blip r:embed="rId6"/>
                <a:stretch>
                  <a:fillRect/>
                </a:stretch>
              </p:blipFill>
              <p:spPr>
                <a:xfrm rot="5400000">
                  <a:off x="511924" y="550748"/>
                  <a:ext cx="229092" cy="97194"/>
                </a:xfrm>
                <a:prstGeom prst="rect">
                  <a:avLst/>
                </a:prstGeom>
              </p:spPr>
            </p:pic>
          </p:grpSp>
          <p:grpSp>
            <p:nvGrpSpPr>
              <p:cNvPr id="1011" name="그룹 1011"/>
              <p:cNvGrpSpPr/>
              <p:nvPr/>
            </p:nvGrpSpPr>
            <p:grpSpPr>
              <a:xfrm>
                <a:off x="684184" y="484800"/>
                <a:ext cx="229092" cy="229092"/>
                <a:chOff x="684184" y="484800"/>
                <a:chExt cx="229092" cy="229092"/>
              </a:xfrm>
            </p:grpSpPr>
            <p:pic>
              <p:nvPicPr>
                <p:cNvPr id="31" name="Object 30"/>
                <p:cNvPicPr>
                  <a:picLocks noChangeAspect="1"/>
                </p:cNvPicPr>
                <p:nvPr/>
              </p:nvPicPr>
              <p:blipFill rotWithShape="1">
                <a:blip r:embed="rId7"/>
                <a:stretch>
                  <a:fillRect/>
                </a:stretch>
              </p:blipFill>
              <p:spPr>
                <a:xfrm>
                  <a:off x="684184" y="484800"/>
                  <a:ext cx="229092" cy="229092"/>
                </a:xfrm>
                <a:prstGeom prst="rect">
                  <a:avLst/>
                </a:prstGeom>
              </p:spPr>
            </p:pic>
          </p:grpSp>
        </p:grpSp>
        <p:pic>
          <p:nvPicPr>
            <p:cNvPr id="34" name="Object 33"/>
            <p:cNvPicPr>
              <a:picLocks noChangeAspect="1"/>
            </p:cNvPicPr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935579" y="411096"/>
              <a:ext cx="1518186" cy="444776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13803515" y="415534"/>
            <a:ext cx="5992881" cy="412005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530674" y="9550773"/>
            <a:ext cx="684167" cy="412157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-5377562" y="-1999641"/>
            <a:ext cx="9426527" cy="3999282"/>
            <a:chOff x="-5377562" y="-1999641"/>
            <a:chExt cx="9426527" cy="3999282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 rotWithShape="1">
            <a:blip r:embed="rId11"/>
            <a:stretch>
              <a:fillRect/>
            </a:stretch>
          </p:blipFill>
          <p:spPr>
            <a:xfrm>
              <a:off x="-5377562" y="-1999641"/>
              <a:ext cx="9426527" cy="3999282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x="13837523" y="7899404"/>
            <a:ext cx="2537578" cy="282083"/>
          </a:xfrm>
          <a:prstGeom prst="rect">
            <a:avLst/>
          </a:prstGeom>
        </p:spPr>
      </p:pic>
      <p:grpSp>
        <p:nvGrpSpPr>
          <p:cNvPr id="1013" name="그룹 1012"/>
          <p:cNvGrpSpPr/>
          <p:nvPr/>
        </p:nvGrpSpPr>
        <p:grpSpPr>
          <a:xfrm>
            <a:off x="814234" y="2091843"/>
            <a:ext cx="8172873" cy="3366047"/>
            <a:chOff x="814234" y="2091843"/>
            <a:chExt cx="8172873" cy="3366047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814234" y="2223158"/>
              <a:ext cx="3234732" cy="3234732"/>
              <a:chOff x="814234" y="2223158"/>
              <a:chExt cx="3234732" cy="3234732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 rotWithShape="1">
              <a:blip r:embed="rId13"/>
              <a:stretch>
                <a:fillRect/>
              </a:stretch>
            </p:blipFill>
            <p:spPr>
              <a:xfrm>
                <a:off x="814234" y="2223158"/>
                <a:ext cx="3234732" cy="3234732"/>
              </a:xfrm>
              <a:prstGeom prst="rect">
                <a:avLst/>
              </a:prstGeom>
            </p:spPr>
          </p:pic>
        </p:grpSp>
        <p:pic>
          <p:nvPicPr>
            <p:cNvPr id="42" name="Object 41"/>
            <p:cNvPicPr>
              <a:picLocks noChangeAspect="1"/>
            </p:cNvPicPr>
            <p:nvPr/>
          </p:nvPicPr>
          <p:blipFill rotWithShape="1">
            <a:blip r:embed="rId14"/>
            <a:stretch>
              <a:fillRect/>
            </a:stretch>
          </p:blipFill>
          <p:spPr>
            <a:xfrm>
              <a:off x="4286009" y="3031783"/>
              <a:ext cx="4701098" cy="1913403"/>
            </a:xfrm>
            <a:prstGeom prst="rect">
              <a:avLst/>
            </a:prstGeom>
          </p:spPr>
        </p:pic>
        <p:pic>
          <p:nvPicPr>
            <p:cNvPr id="43" name="Object 42"/>
            <p:cNvPicPr>
              <a:picLocks noChangeAspect="1"/>
            </p:cNvPicPr>
            <p:nvPr/>
          </p:nvPicPr>
          <p:blipFill rotWithShape="1">
            <a:blip r:embed="rId15"/>
            <a:stretch>
              <a:fillRect/>
            </a:stretch>
          </p:blipFill>
          <p:spPr>
            <a:xfrm>
              <a:off x="5070952" y="2091843"/>
              <a:ext cx="3308498" cy="1012984"/>
            </a:xfrm>
            <a:prstGeom prst="rect">
              <a:avLst/>
            </a:prstGeom>
          </p:spPr>
        </p:pic>
      </p:grpSp>
      <p:grpSp>
        <p:nvGrpSpPr>
          <p:cNvPr id="1016" name="그룹 1015"/>
          <p:cNvGrpSpPr/>
          <p:nvPr/>
        </p:nvGrpSpPr>
        <p:grpSpPr>
          <a:xfrm>
            <a:off x="10514340" y="6352088"/>
            <a:ext cx="7799558" cy="3366047"/>
            <a:chOff x="10514340" y="6352088"/>
            <a:chExt cx="7799558" cy="3366047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0514340" y="6483403"/>
              <a:ext cx="3234732" cy="3234732"/>
              <a:chOff x="10514340" y="6483403"/>
              <a:chExt cx="3234732" cy="3234732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 rotWithShape="1">
              <a:blip r:embed="rId16"/>
              <a:stretch>
                <a:fillRect/>
              </a:stretch>
            </p:blipFill>
            <p:spPr>
              <a:xfrm>
                <a:off x="10514340" y="6483403"/>
                <a:ext cx="3234732" cy="3234732"/>
              </a:xfrm>
              <a:prstGeom prst="rect">
                <a:avLst/>
              </a:prstGeom>
            </p:spPr>
          </p:pic>
        </p:grpSp>
        <p:pic>
          <p:nvPicPr>
            <p:cNvPr id="46" name="Object 45"/>
            <p:cNvPicPr>
              <a:picLocks noChangeAspect="1"/>
            </p:cNvPicPr>
            <p:nvPr/>
          </p:nvPicPr>
          <p:blipFill rotWithShape="1">
            <a:blip r:embed="rId17"/>
            <a:stretch>
              <a:fillRect/>
            </a:stretch>
          </p:blipFill>
          <p:spPr>
            <a:xfrm>
              <a:off x="14447524" y="6352088"/>
              <a:ext cx="2708498" cy="1012984"/>
            </a:xfrm>
            <a:prstGeom prst="rect">
              <a:avLst/>
            </a:prstGeom>
          </p:spPr>
        </p:pic>
        <p:pic>
          <p:nvPicPr>
            <p:cNvPr id="47" name="Object 46"/>
            <p:cNvPicPr>
              <a:picLocks noChangeAspect="1"/>
            </p:cNvPicPr>
            <p:nvPr/>
          </p:nvPicPr>
          <p:blipFill rotWithShape="1">
            <a:blip r:embed="rId18"/>
            <a:stretch>
              <a:fillRect/>
            </a:stretch>
          </p:blipFill>
          <p:spPr>
            <a:xfrm>
              <a:off x="13448295" y="7251928"/>
              <a:ext cx="4865603" cy="1913403"/>
            </a:xfrm>
            <a:prstGeom prst="rect">
              <a:avLst/>
            </a:prstGeom>
          </p:spPr>
        </p:pic>
      </p:grpSp>
      <p:grpSp>
        <p:nvGrpSpPr>
          <p:cNvPr id="1015" name="그룹 1014"/>
          <p:cNvGrpSpPr/>
          <p:nvPr/>
        </p:nvGrpSpPr>
        <p:grpSpPr>
          <a:xfrm>
            <a:off x="814234" y="6352088"/>
            <a:ext cx="8695359" cy="3366047"/>
            <a:chOff x="814234" y="6352088"/>
            <a:chExt cx="8695359" cy="3366047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814234" y="6483403"/>
              <a:ext cx="3234732" cy="3234732"/>
              <a:chOff x="814234" y="6483403"/>
              <a:chExt cx="3234732" cy="3234732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 rotWithShape="1">
              <a:blip r:embed="rId19"/>
              <a:stretch>
                <a:fillRect/>
              </a:stretch>
            </p:blipFill>
            <p:spPr>
              <a:xfrm>
                <a:off x="814234" y="6483403"/>
                <a:ext cx="3234732" cy="3234732"/>
              </a:xfrm>
              <a:prstGeom prst="rect">
                <a:avLst/>
              </a:prstGeom>
            </p:spPr>
          </p:pic>
        </p:grpSp>
        <p:pic>
          <p:nvPicPr>
            <p:cNvPr id="44" name="Object 43"/>
            <p:cNvPicPr>
              <a:picLocks noChangeAspect="1"/>
            </p:cNvPicPr>
            <p:nvPr/>
          </p:nvPicPr>
          <p:blipFill rotWithShape="1">
            <a:blip r:embed="rId20"/>
            <a:stretch>
              <a:fillRect/>
            </a:stretch>
          </p:blipFill>
          <p:spPr>
            <a:xfrm>
              <a:off x="4332261" y="6352088"/>
              <a:ext cx="4603432" cy="1012984"/>
            </a:xfrm>
            <a:prstGeom prst="rect">
              <a:avLst/>
            </a:prstGeom>
          </p:spPr>
        </p:pic>
        <p:pic>
          <p:nvPicPr>
            <p:cNvPr id="48" name="Object 47"/>
            <p:cNvPicPr>
              <a:picLocks noChangeAspect="1"/>
            </p:cNvPicPr>
            <p:nvPr/>
          </p:nvPicPr>
          <p:blipFill rotWithShape="1">
            <a:blip r:embed="rId21"/>
            <a:stretch>
              <a:fillRect/>
            </a:stretch>
          </p:blipFill>
          <p:spPr>
            <a:xfrm>
              <a:off x="4254057" y="7260721"/>
              <a:ext cx="5255536" cy="2363622"/>
            </a:xfrm>
            <a:prstGeom prst="rect">
              <a:avLst/>
            </a:prstGeom>
          </p:spPr>
        </p:pic>
      </p:grpSp>
      <p:grpSp>
        <p:nvGrpSpPr>
          <p:cNvPr id="1014" name="그룹 1013"/>
          <p:cNvGrpSpPr/>
          <p:nvPr/>
        </p:nvGrpSpPr>
        <p:grpSpPr>
          <a:xfrm>
            <a:off x="10514340" y="2091843"/>
            <a:ext cx="7758016" cy="3379651"/>
            <a:chOff x="10514340" y="2091843"/>
            <a:chExt cx="7758016" cy="3379651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0514340" y="2223158"/>
              <a:ext cx="3234732" cy="3234732"/>
              <a:chOff x="10514340" y="2223158"/>
              <a:chExt cx="3234732" cy="3234732"/>
            </a:xfrm>
          </p:grpSpPr>
          <p:pic>
            <p:nvPicPr>
              <p:cNvPr id="6" name="Object 5"/>
              <p:cNvPicPr>
                <a:picLocks noChangeAspect="1"/>
              </p:cNvPicPr>
              <p:nvPr/>
            </p:nvPicPr>
            <p:blipFill rotWithShape="1">
              <a:blip r:embed="rId22"/>
              <a:stretch>
                <a:fillRect/>
              </a:stretch>
            </p:blipFill>
            <p:spPr>
              <a:xfrm>
                <a:off x="10514340" y="2223158"/>
                <a:ext cx="3234732" cy="3234732"/>
              </a:xfrm>
              <a:prstGeom prst="rect">
                <a:avLst/>
              </a:prstGeom>
            </p:spPr>
          </p:pic>
        </p:grpSp>
        <p:pic>
          <p:nvPicPr>
            <p:cNvPr id="45" name="Object 44"/>
            <p:cNvPicPr>
              <a:picLocks noChangeAspect="1"/>
            </p:cNvPicPr>
            <p:nvPr/>
          </p:nvPicPr>
          <p:blipFill rotWithShape="1">
            <a:blip r:embed="rId23"/>
            <a:stretch>
              <a:fillRect/>
            </a:stretch>
          </p:blipFill>
          <p:spPr>
            <a:xfrm>
              <a:off x="14049781" y="2091843"/>
              <a:ext cx="3267451" cy="1012984"/>
            </a:xfrm>
            <a:prstGeom prst="rect">
              <a:avLst/>
            </a:prstGeom>
          </p:spPr>
        </p:pic>
        <p:pic>
          <p:nvPicPr>
            <p:cNvPr id="49" name="Object 48"/>
            <p:cNvPicPr>
              <a:picLocks noChangeAspect="1"/>
            </p:cNvPicPr>
            <p:nvPr/>
          </p:nvPicPr>
          <p:blipFill rotWithShape="1">
            <a:blip r:embed="rId24"/>
            <a:stretch>
              <a:fillRect/>
            </a:stretch>
          </p:blipFill>
          <p:spPr>
            <a:xfrm>
              <a:off x="13532704" y="3130967"/>
              <a:ext cx="4739651" cy="2340527"/>
            </a:xfrm>
            <a:prstGeom prst="rect">
              <a:avLst/>
            </a:prstGeom>
          </p:spPr>
        </p:pic>
      </p:grpSp>
      <p:sp>
        <p:nvSpPr>
          <p:cNvPr id="1017" name="TextBox 1016"/>
          <p:cNvSpPr txBox="1"/>
          <p:nvPr/>
        </p:nvSpPr>
        <p:spPr>
          <a:xfrm>
            <a:off x="5410200" y="251460"/>
            <a:ext cx="12573000" cy="13106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8000" b="1" i="0" u="none" strike="noStrike" kern="1200" cap="none" spc="0" normalizeH="0" baseline="0" dirty="0">
                <a:solidFill>
                  <a:srgbClr val="289B6E"/>
                </a:solidFill>
                <a:latin typeface="Calibri"/>
                <a:ea typeface="맑은 고딕"/>
                <a:cs typeface="맑은 고딕"/>
              </a:rPr>
              <a:t>Meet Up Team</a:t>
            </a:r>
          </a:p>
        </p:txBody>
      </p:sp>
      <p:sp>
        <p:nvSpPr>
          <p:cNvPr id="1021" name="타원 1020"/>
          <p:cNvSpPr/>
          <p:nvPr/>
        </p:nvSpPr>
        <p:spPr>
          <a:xfrm>
            <a:off x="838200" y="2247900"/>
            <a:ext cx="3200400" cy="3200400"/>
          </a:xfrm>
          <a:prstGeom prst="ellipse">
            <a:avLst/>
          </a:prstGeom>
          <a:blipFill rotWithShape="1">
            <a:blip r:embed="rId25">
              <a:alphaModFix/>
              <a:lum/>
            </a:blip>
            <a:srcRect/>
            <a:stretch>
              <a:fillRect/>
            </a:stretch>
          </a:blipFill>
          <a:ln w="19050" cap="flat" cmpd="sng" algn="ctr">
            <a:solidFill>
              <a:srgbClr val="2E3E67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en-US" altLang="ko-KR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Times New Roman"/>
            </a:endParaRPr>
          </a:p>
        </p:txBody>
      </p:sp>
      <p:sp>
        <p:nvSpPr>
          <p:cNvPr id="1022" name="타원 1021"/>
          <p:cNvSpPr/>
          <p:nvPr/>
        </p:nvSpPr>
        <p:spPr>
          <a:xfrm>
            <a:off x="838199" y="6438900"/>
            <a:ext cx="3200400" cy="3200400"/>
          </a:xfrm>
          <a:prstGeom prst="ellipse">
            <a:avLst/>
          </a:prstGeom>
          <a:blipFill rotWithShape="1">
            <a:blip r:embed="rId26">
              <a:alphaModFix/>
              <a:lum/>
            </a:blip>
            <a:srcRect/>
            <a:stretch>
              <a:fillRect/>
            </a:stretch>
          </a:blipFill>
          <a:ln w="19050" cap="flat" cmpd="sng" algn="ctr">
            <a:solidFill>
              <a:srgbClr val="2E3E67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en-US" altLang="ko-KR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Times New Roman"/>
            </a:endParaRPr>
          </a:p>
        </p:txBody>
      </p:sp>
      <p:sp>
        <p:nvSpPr>
          <p:cNvPr id="1023" name="타원 1022"/>
          <p:cNvSpPr/>
          <p:nvPr/>
        </p:nvSpPr>
        <p:spPr>
          <a:xfrm>
            <a:off x="10515600" y="2247900"/>
            <a:ext cx="3200400" cy="3200400"/>
          </a:xfrm>
          <a:prstGeom prst="ellipse">
            <a:avLst/>
          </a:prstGeom>
          <a:blipFill rotWithShape="1">
            <a:blip r:embed="rId27">
              <a:alphaModFix/>
              <a:lum/>
            </a:blip>
            <a:srcRect/>
            <a:stretch>
              <a:fillRect/>
            </a:stretch>
          </a:blipFill>
          <a:ln w="19050" cap="flat" cmpd="sng" algn="ctr">
            <a:solidFill>
              <a:srgbClr val="2E3E67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en-US" altLang="ko-KR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Times New Roman"/>
            </a:endParaRPr>
          </a:p>
        </p:txBody>
      </p:sp>
      <p:sp>
        <p:nvSpPr>
          <p:cNvPr id="1024" name="타원 1023"/>
          <p:cNvSpPr/>
          <p:nvPr/>
        </p:nvSpPr>
        <p:spPr>
          <a:xfrm>
            <a:off x="10515600" y="6438900"/>
            <a:ext cx="3200400" cy="3200400"/>
          </a:xfrm>
          <a:prstGeom prst="ellipse">
            <a:avLst/>
          </a:prstGeom>
          <a:blipFill rotWithShape="1">
            <a:blip r:embed="rId28">
              <a:alphaModFix/>
              <a:lum/>
            </a:blip>
            <a:srcRect/>
            <a:stretch>
              <a:fillRect/>
            </a:stretch>
          </a:blipFill>
          <a:ln w="19050" cap="flat" cmpd="sng" algn="ctr">
            <a:solidFill>
              <a:srgbClr val="2E3E67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en-US" altLang="ko-KR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Times New Roman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sz="8000">
                <a:solidFill>
                  <a:schemeClr val="accent5"/>
                </a:solidFill>
              </a:rPr>
              <a:t>DB </a:t>
            </a:r>
            <a:r>
              <a:rPr lang="ko-KR" altLang="en-US" sz="8000">
                <a:solidFill>
                  <a:schemeClr val="accent5"/>
                </a:solidFill>
              </a:rPr>
              <a:t>설계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457200" y="2273788"/>
            <a:ext cx="8229600" cy="507512"/>
          </a:xfrm>
        </p:spPr>
        <p:txBody>
          <a:bodyPr>
            <a:normAutofit fontScale="92500" lnSpcReduction="10000"/>
          </a:bodyPr>
          <a:lstStyle/>
          <a:p>
            <a:pPr lvl="0">
              <a:defRPr/>
            </a:pPr>
            <a:r>
              <a:rPr lang="ko-KR" altLang="en-US"/>
              <a:t>테이블정의</a:t>
            </a:r>
            <a:r>
              <a:rPr lang="en-US" altLang="ko-KR"/>
              <a:t>-cure</a:t>
            </a:r>
            <a:endParaRPr lang="ko-KR" altLang="en-US"/>
          </a:p>
        </p:txBody>
      </p:sp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685799" y="2857500"/>
          <a:ext cx="15167119" cy="6643534"/>
        </p:xfrm>
        <a:graphic>
          <a:graphicData uri="http://schemas.openxmlformats.org/drawingml/2006/table">
            <a:tbl>
              <a:tblPr firstRow="1" bandRow="1"/>
              <a:tblGrid>
                <a:gridCol w="1905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95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95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54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9154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90500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89154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89154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612058"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2500" b="0" i="0" u="none" strike="noStrike">
                          <a:solidFill>
                            <a:srgbClr val="000000"/>
                          </a:solidFill>
                          <a:latin typeface="Wingdings 2"/>
                          <a:ea typeface="Wingdings 2"/>
                          <a:cs typeface="Wingdings 2"/>
                          <a:sym typeface="Wingdings 2"/>
                        </a:rPr>
                        <a:t>D B </a:t>
                      </a:r>
                      <a:r>
                        <a:rPr lang="ko-KR" altLang="en-US" sz="2500" b="0" i="0" u="none" strike="noStrike">
                          <a:solidFill>
                            <a:srgbClr val="000000"/>
                          </a:solidFill>
                          <a:latin typeface="Wingdings 2"/>
                          <a:ea typeface="Wingdings 2"/>
                          <a:cs typeface="Wingdings 2"/>
                          <a:sym typeface="Wingdings 2"/>
                        </a:rPr>
                        <a:t>서 버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0E0E0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500" b="0" i="0" u="none" strike="noStrike">
                          <a:solidFill>
                            <a:srgbClr val="000000"/>
                          </a:solidFill>
                          <a:latin typeface="Wingdings 2"/>
                          <a:ea typeface="Wingdings 2"/>
                          <a:cs typeface="Wingdings 2"/>
                          <a:sym typeface="Wingdings 2"/>
                        </a:rPr>
                        <a:t>192.188.7.10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2500" b="0" i="0" u="none" strike="noStrike">
                          <a:solidFill>
                            <a:srgbClr val="000000"/>
                          </a:solidFill>
                          <a:latin typeface="Wingdings 2"/>
                          <a:ea typeface="Wingdings 2"/>
                          <a:cs typeface="Wingdings 2"/>
                          <a:sym typeface="Wingdings 2"/>
                        </a:rPr>
                        <a:t>User ID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0E0E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5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smartpalm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2058"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2500" b="0" i="0" u="none" strike="noStrike">
                          <a:solidFill>
                            <a:srgbClr val="000000"/>
                          </a:solidFill>
                          <a:latin typeface="Wingdings 2"/>
                          <a:ea typeface="Wingdings 2"/>
                          <a:cs typeface="Wingdings 2"/>
                          <a:sym typeface="Wingdings 2"/>
                        </a:rPr>
                        <a:t>테이블 명 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0E0E0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500" b="0" i="0" u="none" strike="noStrike">
                          <a:solidFill>
                            <a:srgbClr val="000000"/>
                          </a:solidFill>
                          <a:latin typeface="Wingdings 2"/>
                          <a:ea typeface="Wingdings 2"/>
                          <a:cs typeface="Wingdings 2"/>
                          <a:sym typeface="Wingdings 2"/>
                        </a:rPr>
                        <a:t>CURE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2500" b="0" i="0" u="none" strike="noStrike">
                          <a:solidFill>
                            <a:srgbClr val="000000"/>
                          </a:solidFill>
                          <a:latin typeface="Wingdings 2"/>
                          <a:ea typeface="Wingdings 2"/>
                          <a:cs typeface="Wingdings 2"/>
                          <a:sym typeface="Wingdings 2"/>
                        </a:rPr>
                        <a:t>작 성 일 자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0E0E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5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2023.06.16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8714"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2500" b="0" i="0" u="none" strike="noStrike">
                          <a:solidFill>
                            <a:srgbClr val="000000"/>
                          </a:solidFill>
                          <a:latin typeface="Wingdings 2"/>
                          <a:ea typeface="Wingdings 2"/>
                          <a:cs typeface="Wingdings 2"/>
                          <a:sym typeface="Wingdings 2"/>
                        </a:rPr>
                        <a:t>테이블타입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0E0E0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500" b="0" i="0" u="none" strike="noStrike">
                          <a:solidFill>
                            <a:srgbClr val="000000"/>
                          </a:solidFill>
                          <a:latin typeface="Wingdings 2"/>
                          <a:ea typeface="Wingdings 2"/>
                          <a:cs typeface="Wingdings 2"/>
                          <a:sym typeface="Wingdings 2"/>
                        </a:rPr>
                        <a:t>InnoDB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2500" b="0" i="0" u="none" strike="noStrike">
                          <a:solidFill>
                            <a:srgbClr val="000000"/>
                          </a:solidFill>
                          <a:latin typeface="Wingdings 2"/>
                          <a:ea typeface="Wingdings 2"/>
                          <a:cs typeface="Wingdings 2"/>
                          <a:sym typeface="Wingdings 2"/>
                        </a:rPr>
                        <a:t>테이블공간명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0E0E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25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8714"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2500" b="0" i="0" u="none" strike="noStrike">
                          <a:solidFill>
                            <a:srgbClr val="000000"/>
                          </a:solidFill>
                          <a:latin typeface="Wingdings 2"/>
                          <a:ea typeface="Wingdings 2"/>
                          <a:cs typeface="Wingdings 2"/>
                          <a:sym typeface="Wingdings 2"/>
                        </a:rPr>
                        <a:t>테이블설명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0E0E0"/>
                    </a:solidFill>
                  </a:tcPr>
                </a:tc>
                <a:tc gridSpan="7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2500" b="0" i="0" u="none" strike="noStrike">
                          <a:solidFill>
                            <a:srgbClr val="000000"/>
                          </a:solidFill>
                          <a:latin typeface="Wingdings 2"/>
                          <a:ea typeface="Wingdings 2"/>
                          <a:cs typeface="Wingdings 2"/>
                          <a:sym typeface="Wingdings 2"/>
                        </a:rPr>
                        <a:t>농작물 상태별 조치 정보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8714"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5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5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5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5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5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5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5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5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8714"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2500" b="0" i="0" u="none" strike="noStrike">
                          <a:solidFill>
                            <a:srgbClr val="000000"/>
                          </a:solidFill>
                          <a:latin typeface="Wingdings 2"/>
                          <a:ea typeface="Wingdings 2"/>
                          <a:cs typeface="Wingdings 2"/>
                          <a:sym typeface="Wingdings 2"/>
                        </a:rPr>
                        <a:t>번호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2500" b="0" i="0" u="none" strike="noStrike">
                          <a:solidFill>
                            <a:srgbClr val="000000"/>
                          </a:solidFill>
                          <a:latin typeface="Wingdings 2"/>
                          <a:ea typeface="Wingdings 2"/>
                          <a:cs typeface="Wingdings 2"/>
                          <a:sym typeface="Wingdings 2"/>
                        </a:rPr>
                        <a:t>칼럼 명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2500" b="0" i="0" u="none" strike="noStrike">
                          <a:solidFill>
                            <a:srgbClr val="000000"/>
                          </a:solidFill>
                          <a:latin typeface="Wingdings 2"/>
                          <a:ea typeface="Wingdings 2"/>
                          <a:cs typeface="Wingdings 2"/>
                          <a:sym typeface="Wingdings 2"/>
                        </a:rPr>
                        <a:t>속성명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2500" b="0" i="0" u="none" strike="noStrike">
                          <a:solidFill>
                            <a:srgbClr val="000000"/>
                          </a:solidFill>
                          <a:latin typeface="Wingdings 2"/>
                          <a:ea typeface="Wingdings 2"/>
                          <a:cs typeface="Wingdings 2"/>
                          <a:sym typeface="Wingdings 2"/>
                        </a:rPr>
                        <a:t>타입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2500" b="0" i="0" u="none" strike="noStrike">
                          <a:solidFill>
                            <a:srgbClr val="000000"/>
                          </a:solidFill>
                          <a:latin typeface="Wingdings 2"/>
                          <a:ea typeface="Wingdings 2"/>
                          <a:cs typeface="Wingdings 2"/>
                          <a:sym typeface="Wingdings 2"/>
                        </a:rPr>
                        <a:t>길이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2500" b="0" i="0" u="none" strike="noStrike">
                          <a:solidFill>
                            <a:srgbClr val="000000"/>
                          </a:solidFill>
                          <a:latin typeface="Wingdings 2"/>
                          <a:ea typeface="Wingdings 2"/>
                          <a:cs typeface="Wingdings 2"/>
                          <a:sym typeface="Wingdings 2"/>
                        </a:rPr>
                        <a:t>null</a:t>
                      </a:r>
                      <a:r>
                        <a:rPr lang="ko-KR" altLang="en-US" sz="2500" b="0" i="0" u="none" strike="noStrike">
                          <a:solidFill>
                            <a:srgbClr val="000000"/>
                          </a:solidFill>
                          <a:latin typeface="Wingdings 2"/>
                          <a:ea typeface="Wingdings 2"/>
                          <a:cs typeface="Wingdings 2"/>
                          <a:sym typeface="Wingdings 2"/>
                        </a:rPr>
                        <a:t>여부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2500" b="0" i="0" u="none" strike="noStrike">
                          <a:solidFill>
                            <a:srgbClr val="000000"/>
                          </a:solidFill>
                          <a:latin typeface="Wingdings 2"/>
                          <a:ea typeface="Wingdings 2"/>
                          <a:cs typeface="Wingdings 2"/>
                          <a:sym typeface="Wingdings 2"/>
                        </a:rPr>
                        <a:t>초기값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2500" b="0" i="0" u="none" strike="noStrike">
                          <a:solidFill>
                            <a:srgbClr val="000000"/>
                          </a:solidFill>
                          <a:latin typeface="Wingdings 2"/>
                          <a:ea typeface="Wingdings 2"/>
                          <a:cs typeface="Wingdings 2"/>
                          <a:sym typeface="Wingdings 2"/>
                        </a:rPr>
                        <a:t>KEY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0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98714">
                <a:tc>
                  <a:txBody>
                    <a:bodyPr/>
                    <a:lstStyle/>
                    <a:p>
                      <a:pPr algn="r">
                        <a:defRPr/>
                      </a:pPr>
                      <a:r>
                        <a:rPr lang="en-US" altLang="ko-KR" sz="25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25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crop_id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25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작물번호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25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int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defRPr/>
                      </a:pPr>
                      <a:endParaRPr lang="en-US" altLang="ko-KR" sz="25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5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N</a:t>
                      </a:r>
                      <a:endParaRPr lang="ko-KR" altLang="en-US" sz="25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25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25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PK/FK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98714">
                <a:tc>
                  <a:txBody>
                    <a:bodyPr/>
                    <a:lstStyle/>
                    <a:p>
                      <a:pPr algn="r">
                        <a:defRPr/>
                      </a:pPr>
                      <a:r>
                        <a:rPr lang="en-US" altLang="ko-KR" sz="25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25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disease_id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25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병충해 번호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25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int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defRPr/>
                      </a:pPr>
                      <a:endParaRPr lang="en-US" altLang="ko-KR" sz="25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5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N</a:t>
                      </a:r>
                      <a:endParaRPr lang="ko-KR" altLang="en-US" sz="25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25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　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25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PK/FK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12058">
                <a:tc>
                  <a:txBody>
                    <a:bodyPr/>
                    <a:lstStyle/>
                    <a:p>
                      <a:pPr algn="r">
                        <a:defRPr/>
                      </a:pPr>
                      <a:r>
                        <a:rPr lang="en-US" altLang="ko-KR" sz="25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25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action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25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병충해 관리방법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25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varchar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defRPr/>
                      </a:pPr>
                      <a:r>
                        <a:rPr lang="en-US" altLang="ko-KR" sz="25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500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25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　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25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　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25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　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98714">
                <a:tc>
                  <a:txBody>
                    <a:bodyPr/>
                    <a:lstStyle/>
                    <a:p>
                      <a:pPr algn="r">
                        <a:defRPr/>
                      </a:pPr>
                      <a:r>
                        <a:rPr lang="en-US" altLang="ko-KR" sz="25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25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syptom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25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증상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25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varchar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defRPr/>
                      </a:pPr>
                      <a:r>
                        <a:rPr lang="en-US" altLang="ko-KR" sz="25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500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25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25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5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98714">
                <a:tc>
                  <a:txBody>
                    <a:bodyPr/>
                    <a:lstStyle/>
                    <a:p>
                      <a:pPr algn="r">
                        <a:defRPr/>
                      </a:pPr>
                      <a:endParaRPr lang="en-US" altLang="ko-KR" sz="25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en-US" sz="25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5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en-US" sz="25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defRPr/>
                      </a:pPr>
                      <a:endParaRPr lang="en-US" altLang="ko-KR" sz="25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25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25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5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98714">
                <a:tc>
                  <a:txBody>
                    <a:bodyPr/>
                    <a:lstStyle/>
                    <a:p>
                      <a:pPr algn="r">
                        <a:defRPr/>
                      </a:pPr>
                      <a:endParaRPr lang="en-US" altLang="ko-KR" sz="25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en-US" sz="25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5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en-US" sz="25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defRPr/>
                      </a:pPr>
                      <a:endParaRPr lang="en-US" altLang="ko-KR" sz="25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5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5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5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9" name="그룹 1008"/>
          <p:cNvGrpSpPr/>
          <p:nvPr/>
        </p:nvGrpSpPr>
        <p:grpSpPr>
          <a:xfrm>
            <a:off x="-6096000" y="-571499"/>
            <a:ext cx="25730046" cy="10549496"/>
            <a:chOff x="-5925905" y="-618343"/>
            <a:chExt cx="25559952" cy="10596339"/>
          </a:xfrm>
        </p:grpSpPr>
        <p:pic>
          <p:nvPicPr>
            <p:cNvPr id="2" name="Object 1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3439733" y="6294836"/>
              <a:ext cx="2918784" cy="1037460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524874" y="9551420"/>
              <a:ext cx="1801510" cy="426576"/>
            </a:xfrm>
            <a:prstGeom prst="rect">
              <a:avLst/>
            </a:prstGeom>
          </p:spPr>
        </p:pic>
        <p:pic>
          <p:nvPicPr>
            <p:cNvPr id="5" name="Object 4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-5925905" y="-618343"/>
              <a:ext cx="25559952" cy="3473334"/>
            </a:xfrm>
            <a:prstGeom prst="rect">
              <a:avLst/>
            </a:prstGeom>
          </p:spPr>
        </p:pic>
        <p:grpSp>
          <p:nvGrpSpPr>
            <p:cNvPr id="1001" name="그룹 1001"/>
            <p:cNvGrpSpPr/>
            <p:nvPr/>
          </p:nvGrpSpPr>
          <p:grpSpPr>
            <a:xfrm>
              <a:off x="772402" y="1735026"/>
              <a:ext cx="4664421" cy="7749274"/>
              <a:chOff x="772402" y="1735026"/>
              <a:chExt cx="4664421" cy="7749274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 rotWithShape="1">
              <a:blip r:embed="rId5"/>
              <a:stretch>
                <a:fillRect/>
              </a:stretch>
            </p:blipFill>
            <p:spPr>
              <a:xfrm>
                <a:off x="772402" y="1735026"/>
                <a:ext cx="4664421" cy="7749274"/>
              </a:xfrm>
              <a:prstGeom prst="rect">
                <a:avLst/>
              </a:prstGeom>
            </p:spPr>
          </p:pic>
        </p:grpSp>
        <p:grpSp>
          <p:nvGrpSpPr>
            <p:cNvPr id="1002" name="그룹 1002"/>
            <p:cNvGrpSpPr/>
            <p:nvPr/>
          </p:nvGrpSpPr>
          <p:grpSpPr>
            <a:xfrm>
              <a:off x="6482055" y="1735026"/>
              <a:ext cx="4993013" cy="7749274"/>
              <a:chOff x="6482055" y="1735026"/>
              <a:chExt cx="4993013" cy="7749274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 rotWithShape="1">
              <a:blip r:embed="rId6"/>
              <a:stretch>
                <a:fillRect/>
              </a:stretch>
            </p:blipFill>
            <p:spPr>
              <a:xfrm>
                <a:off x="6482055" y="1735026"/>
                <a:ext cx="4993013" cy="7749274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12724816" y="1710710"/>
              <a:ext cx="4664421" cy="7749274"/>
              <a:chOff x="12724817" y="1710710"/>
              <a:chExt cx="4664421" cy="7749274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 rotWithShape="1">
              <a:blip r:embed="rId5"/>
              <a:stretch>
                <a:fillRect/>
              </a:stretch>
            </p:blipFill>
            <p:spPr>
              <a:xfrm>
                <a:off x="12724817" y="1710710"/>
                <a:ext cx="4664421" cy="7749274"/>
              </a:xfrm>
              <a:prstGeom prst="rect">
                <a:avLst/>
              </a:prstGeom>
            </p:spPr>
          </p:pic>
        </p:grpSp>
        <p:pic>
          <p:nvPicPr>
            <p:cNvPr id="16" name="Object 15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2025535" y="2351637"/>
              <a:ext cx="2309079" cy="1012984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7899650" y="2351637"/>
              <a:ext cx="2651936" cy="1012984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 rotWithShape="1">
            <a:blip r:embed="rId9"/>
            <a:stretch>
              <a:fillRect/>
            </a:stretch>
          </p:blipFill>
          <p:spPr>
            <a:xfrm>
              <a:off x="14163307" y="2351637"/>
              <a:ext cx="1971422" cy="1012984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1191684" y="3385475"/>
              <a:ext cx="3085714" cy="1144141"/>
              <a:chOff x="1191684" y="3385475"/>
              <a:chExt cx="3085714" cy="1144141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 rotWithShape="1">
              <a:blip r:embed="rId10"/>
              <a:stretch>
                <a:fillRect/>
              </a:stretch>
            </p:blipFill>
            <p:spPr>
              <a:xfrm>
                <a:off x="1191684" y="3385475"/>
                <a:ext cx="3085714" cy="1144141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2499688" y="4724738"/>
              <a:ext cx="2610235" cy="1972178"/>
              <a:chOff x="2499688" y="4724739"/>
              <a:chExt cx="2610235" cy="1972178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 rotWithShape="1">
              <a:blip r:embed="rId11"/>
              <a:stretch>
                <a:fillRect/>
              </a:stretch>
            </p:blipFill>
            <p:spPr>
              <a:xfrm>
                <a:off x="2499688" y="4724739"/>
                <a:ext cx="2610235" cy="1972178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5546126" y="4803678"/>
              <a:ext cx="880180" cy="678358"/>
              <a:chOff x="5546126" y="4803678"/>
              <a:chExt cx="880180" cy="678358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 rotWithShape="1">
              <a:blip r:embed="rId12"/>
              <a:stretch>
                <a:fillRect/>
              </a:stretch>
            </p:blipFill>
            <p:spPr>
              <a:xfrm>
                <a:off x="5546126" y="4803678"/>
                <a:ext cx="880180" cy="67835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1654160" y="4803678"/>
              <a:ext cx="880180" cy="678358"/>
              <a:chOff x="11654160" y="4803678"/>
              <a:chExt cx="880180" cy="678358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 rotWithShape="1">
              <a:blip r:embed="rId12"/>
              <a:stretch>
                <a:fillRect/>
              </a:stretch>
            </p:blipFill>
            <p:spPr>
              <a:xfrm>
                <a:off x="11654160" y="4803678"/>
                <a:ext cx="880180" cy="678358"/>
              </a:xfrm>
              <a:prstGeom prst="rect">
                <a:avLst/>
              </a:prstGeom>
            </p:spPr>
          </p:pic>
        </p:grpSp>
        <p:pic>
          <p:nvPicPr>
            <p:cNvPr id="31" name="Object 30"/>
            <p:cNvPicPr>
              <a:picLocks noChangeAspect="1"/>
            </p:cNvPicPr>
            <p:nvPr/>
          </p:nvPicPr>
          <p:blipFill rotWithShape="1">
            <a:blip r:embed="rId13"/>
            <a:stretch>
              <a:fillRect/>
            </a:stretch>
          </p:blipFill>
          <p:spPr>
            <a:xfrm>
              <a:off x="6799611" y="3343190"/>
              <a:ext cx="4557260" cy="1463194"/>
            </a:xfrm>
            <a:prstGeom prst="rect">
              <a:avLst/>
            </a:prstGeom>
          </p:spPr>
        </p:pic>
        <p:pic>
          <p:nvPicPr>
            <p:cNvPr id="32" name="Object 31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3706399" y="3308428"/>
              <a:ext cx="2918784" cy="1037460"/>
            </a:xfrm>
            <a:prstGeom prst="rect">
              <a:avLst/>
            </a:prstGeom>
          </p:spPr>
        </p:pic>
        <p:grpSp>
          <p:nvGrpSpPr>
            <p:cNvPr id="1008" name="그룹 1008"/>
            <p:cNvGrpSpPr/>
            <p:nvPr/>
          </p:nvGrpSpPr>
          <p:grpSpPr>
            <a:xfrm>
              <a:off x="13117190" y="4230703"/>
              <a:ext cx="2355435" cy="1824308"/>
              <a:chOff x="13117190" y="4230703"/>
              <a:chExt cx="2355435" cy="1824308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 rotWithShape="1">
              <a:blip r:embed="rId14"/>
              <a:stretch>
                <a:fillRect/>
              </a:stretch>
            </p:blipFill>
            <p:spPr>
              <a:xfrm>
                <a:off x="13117190" y="4230703"/>
                <a:ext cx="2355435" cy="1824308"/>
              </a:xfrm>
              <a:prstGeom prst="rect">
                <a:avLst/>
              </a:prstGeom>
            </p:spPr>
          </p:pic>
        </p:grpSp>
        <p:pic>
          <p:nvPicPr>
            <p:cNvPr id="36" name="Object 35"/>
            <p:cNvPicPr>
              <a:picLocks noChangeAspect="1"/>
            </p:cNvPicPr>
            <p:nvPr/>
          </p:nvPicPr>
          <p:blipFill rotWithShape="1">
            <a:blip r:embed="rId15"/>
            <a:stretch>
              <a:fillRect/>
            </a:stretch>
          </p:blipFill>
          <p:spPr>
            <a:xfrm>
              <a:off x="6367824" y="5006866"/>
              <a:ext cx="5189736" cy="1487698"/>
            </a:xfrm>
            <a:prstGeom prst="rect">
              <a:avLst/>
            </a:prstGeom>
          </p:spPr>
        </p:pic>
        <p:pic>
          <p:nvPicPr>
            <p:cNvPr id="37" name="Object 36"/>
            <p:cNvPicPr>
              <a:picLocks noChangeAspect="1"/>
            </p:cNvPicPr>
            <p:nvPr/>
          </p:nvPicPr>
          <p:blipFill rotWithShape="1">
            <a:blip r:embed="rId16"/>
            <a:stretch>
              <a:fillRect/>
            </a:stretch>
          </p:blipFill>
          <p:spPr>
            <a:xfrm>
              <a:off x="12622733" y="6294837"/>
              <a:ext cx="4759498" cy="1487698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4" name="Object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470384"/>
            <a:ext cx="18285714" cy="8816615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5021981" y="9555388"/>
            <a:ext cx="3573548" cy="41469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24874" y="9551420"/>
            <a:ext cx="1801510" cy="426576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-6629400" y="-677204"/>
            <a:ext cx="26077980" cy="3435847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7412106" y="415534"/>
            <a:ext cx="581605" cy="41200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804726" y="2273256"/>
            <a:ext cx="6640632" cy="97077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-870498" y="3320726"/>
            <a:ext cx="12028374" cy="1012984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-4017985" y="4574607"/>
            <a:ext cx="14861813" cy="101298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-2680869" y="5847778"/>
            <a:ext cx="13854336" cy="101298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333831" y="1602941"/>
            <a:ext cx="6400800" cy="4570501"/>
            <a:chOff x="10380900" y="1965192"/>
            <a:chExt cx="5901742" cy="396090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 rotWithShape="1">
            <a:blip r:embed="rId11"/>
            <a:stretch>
              <a:fillRect/>
            </a:stretch>
          </p:blipFill>
          <p:spPr>
            <a:xfrm>
              <a:off x="10380900" y="1965192"/>
              <a:ext cx="5901742" cy="3960901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x="2316063" y="7316041"/>
            <a:ext cx="5623546" cy="103746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677400" y="5143500"/>
            <a:ext cx="7902323" cy="4690584"/>
            <a:chOff x="9629975" y="5506620"/>
            <a:chExt cx="7119453" cy="304204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 rotWithShape="1">
            <a:blip r:embed="rId13"/>
            <a:stretch>
              <a:fillRect/>
            </a:stretch>
          </p:blipFill>
          <p:spPr>
            <a:xfrm>
              <a:off x="9629975" y="5506620"/>
              <a:ext cx="7119453" cy="304204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4" name="Object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470384"/>
            <a:ext cx="18285714" cy="8816615"/>
          </a:xfrm>
          <a:prstGeom prst="rect">
            <a:avLst/>
          </a:prstGeom>
        </p:spPr>
      </p:pic>
      <p:pic>
        <p:nvPicPr>
          <p:cNvPr id="2" name="Object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5021981" y="9555388"/>
            <a:ext cx="3573548" cy="41469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24874" y="9551420"/>
            <a:ext cx="1801510" cy="426576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-5997248" y="-604581"/>
            <a:ext cx="25495848" cy="3435847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7412106" y="415534"/>
            <a:ext cx="581605" cy="41200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511401" y="2288904"/>
            <a:ext cx="9059736" cy="103746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-515267" y="2973466"/>
            <a:ext cx="10873070" cy="148769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32398" y="4098530"/>
            <a:ext cx="6171429" cy="5265000"/>
            <a:chOff x="1332398" y="4098530"/>
            <a:chExt cx="6171429" cy="526500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9"/>
            <a:stretch>
              <a:fillRect/>
            </a:stretch>
          </p:blipFill>
          <p:spPr>
            <a:xfrm>
              <a:off x="1332398" y="4098530"/>
              <a:ext cx="6171429" cy="526500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090619" y="4663146"/>
            <a:ext cx="4135768" cy="4135768"/>
            <a:chOff x="11090619" y="4663146"/>
            <a:chExt cx="4135768" cy="413576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 rotWithShape="1">
            <a:blip r:embed="rId10"/>
            <a:stretch>
              <a:fillRect/>
            </a:stretch>
          </p:blipFill>
          <p:spPr>
            <a:xfrm>
              <a:off x="11090619" y="4663146"/>
              <a:ext cx="4135768" cy="413576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826119" y="4098530"/>
            <a:ext cx="4633476" cy="4633476"/>
            <a:chOff x="6826119" y="4098530"/>
            <a:chExt cx="4633476" cy="463347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 rotWithShape="1">
            <a:blip r:embed="rId11"/>
            <a:stretch>
              <a:fillRect/>
            </a:stretch>
          </p:blipFill>
          <p:spPr>
            <a:xfrm rot="5400000">
              <a:off x="6826119" y="4098530"/>
              <a:ext cx="4633476" cy="4633476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5" name="Object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470384"/>
            <a:ext cx="18285714" cy="8816615"/>
          </a:xfrm>
          <a:prstGeom prst="rect">
            <a:avLst/>
          </a:prstGeom>
        </p:spPr>
      </p:pic>
      <p:pic>
        <p:nvPicPr>
          <p:cNvPr id="2" name="Object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5021981" y="9555388"/>
            <a:ext cx="3573548" cy="41469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24874" y="9551420"/>
            <a:ext cx="1801510" cy="426576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-7096438" y="-604581"/>
            <a:ext cx="26646608" cy="3435847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7412106" y="415534"/>
            <a:ext cx="581605" cy="41200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447800" y="1638300"/>
            <a:ext cx="9790487" cy="4069171"/>
            <a:chOff x="8419037" y="2031515"/>
            <a:chExt cx="9790487" cy="406917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8419037" y="2031515"/>
              <a:ext cx="9790487" cy="40691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96171" y="5829300"/>
            <a:ext cx="6171429" cy="3758961"/>
            <a:chOff x="1656207" y="2031515"/>
            <a:chExt cx="6171429" cy="375896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1656207" y="2031515"/>
              <a:ext cx="6171429" cy="3758961"/>
            </a:xfrm>
            <a:prstGeom prst="rect">
              <a:avLst/>
            </a:prstGeom>
          </p:spPr>
        </p:pic>
      </p:grpSp>
      <p:sp>
        <p:nvSpPr>
          <p:cNvPr id="1004" name="TextBox 1003"/>
          <p:cNvSpPr txBox="1"/>
          <p:nvPr/>
        </p:nvSpPr>
        <p:spPr>
          <a:xfrm>
            <a:off x="7772400" y="5981700"/>
            <a:ext cx="3276600" cy="11791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>
                <a:latin typeface="한컴 윤고딕 250"/>
                <a:ea typeface="한컴 윤고딕 250"/>
              </a:rPr>
              <a:t>정확도 기준</a:t>
            </a:r>
            <a:r>
              <a:rPr lang="en-US" altLang="ko-KR">
                <a:latin typeface="한컴 윤고딕 250"/>
                <a:ea typeface="한컴 윤고딕 250"/>
              </a:rPr>
              <a:t>,</a:t>
            </a:r>
            <a:r>
              <a:rPr lang="ko-KR" altLang="en-US">
                <a:latin typeface="한컴 윤고딕 250"/>
                <a:ea typeface="한컴 윤고딕 250"/>
              </a:rPr>
              <a:t> 학습된 </a:t>
            </a:r>
            <a:r>
              <a:rPr lang="en-US" altLang="ko-KR">
                <a:latin typeface="한컴 윤고딕 250"/>
                <a:ea typeface="한컴 윤고딕 250"/>
              </a:rPr>
              <a:t>CNN</a:t>
            </a:r>
            <a:r>
              <a:rPr lang="ko-KR" altLang="en-US">
                <a:latin typeface="한컴 윤고딕 250"/>
                <a:ea typeface="한컴 윤고딕 250"/>
              </a:rPr>
              <a:t>모델이 다른 전이학습 모델에 비해 우수한 성능을 나타냄</a:t>
            </a:r>
            <a:r>
              <a:rPr lang="en-US" altLang="ko-KR">
                <a:latin typeface="한컴 윤고딕 250"/>
                <a:ea typeface="한컴 윤고딕 250"/>
              </a:rPr>
              <a:t>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5021981" y="9555388"/>
            <a:ext cx="3573548" cy="41469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24874" y="9551420"/>
            <a:ext cx="1801510" cy="426576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-7287610" y="-672067"/>
            <a:ext cx="26817106" cy="3513334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7412106" y="415534"/>
            <a:ext cx="581605" cy="41200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14400" y="3467100"/>
            <a:ext cx="10210800" cy="3600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524000" y="2705100"/>
            <a:ext cx="9753600" cy="3600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dirty="0"/>
              <a:t>우리 프로젝트 주소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???.???.???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5021981" y="9555388"/>
            <a:ext cx="3573548" cy="41469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24874" y="9551420"/>
            <a:ext cx="1801510" cy="426576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7412106" y="415534"/>
            <a:ext cx="581605" cy="412005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5029200" y="1562100"/>
            <a:ext cx="7162800" cy="3600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5105400" y="342900"/>
            <a:ext cx="9677400" cy="1303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8000" b="1" i="0" u="none" strike="noStrike" kern="1200" cap="none" spc="0" normalizeH="0" baseline="0">
                <a:solidFill>
                  <a:srgbClr val="289B6E"/>
                </a:solidFill>
                <a:latin typeface="Calibri"/>
                <a:ea typeface="맑은 고딕"/>
                <a:cs typeface="맑은 고딕"/>
              </a:rPr>
              <a:t>       향후 계획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295400" y="2118360"/>
            <a:ext cx="8229600" cy="57683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ko-KR" sz="3000">
                <a:latin typeface="한컴 윤고딕 760"/>
                <a:ea typeface="한컴 윤고딕 760"/>
              </a:rPr>
              <a:t>➀</a:t>
            </a:r>
            <a:r>
              <a:rPr lang="en-US" altLang="ko-KR" sz="3000">
                <a:latin typeface="한컴 윤고딕 760"/>
                <a:ea typeface="한컴 윤고딕 760"/>
              </a:rPr>
              <a:t>On-line Market place</a:t>
            </a:r>
            <a:r>
              <a:rPr lang="ko-KR" altLang="en-US" sz="3000">
                <a:latin typeface="한컴 윤고딕 760"/>
                <a:ea typeface="한컴 윤고딕 760"/>
              </a:rPr>
              <a:t>와 연계</a:t>
            </a:r>
          </a:p>
          <a:p>
            <a:pPr>
              <a:buNone/>
              <a:defRPr/>
            </a:pPr>
            <a:r>
              <a:rPr lang="en-US" altLang="ko-KR">
                <a:latin typeface="한컴 윤고딕 760"/>
                <a:ea typeface="한컴 윤고딕 760"/>
              </a:rPr>
              <a:t>  </a:t>
            </a:r>
          </a:p>
          <a:p>
            <a:pPr>
              <a:buNone/>
              <a:defRPr/>
            </a:pPr>
            <a:r>
              <a:rPr lang="en-US" altLang="ko-KR">
                <a:latin typeface="한컴 윤고딕 760"/>
                <a:ea typeface="한컴 윤고딕 760"/>
              </a:rPr>
              <a:t> </a:t>
            </a:r>
            <a:r>
              <a:rPr lang="ko-KR" altLang="en-US">
                <a:latin typeface="한컴 윤고딕 760"/>
                <a:ea typeface="한컴 윤고딕 760"/>
              </a:rPr>
              <a:t>     </a:t>
            </a:r>
            <a:r>
              <a:rPr lang="en-US" altLang="ko-KR">
                <a:latin typeface="한컴 윤고딕 760"/>
                <a:ea typeface="한컴 윤고딕 760"/>
              </a:rPr>
              <a:t>1. </a:t>
            </a:r>
            <a:r>
              <a:rPr lang="ko-KR" altLang="en-US">
                <a:latin typeface="한컴 윤고딕 760"/>
                <a:ea typeface="한컴 윤고딕 760"/>
              </a:rPr>
              <a:t>생산자와 수요자를 직접 연계하여 작물의 상태를 개제하고 판매 또는 구입 중계할 수 있도록 한다</a:t>
            </a:r>
            <a:r>
              <a:rPr lang="en-US" altLang="ko-KR">
                <a:latin typeface="한컴 윤고딕 760"/>
                <a:ea typeface="한컴 윤고딕 760"/>
              </a:rPr>
              <a:t>.</a:t>
            </a:r>
          </a:p>
          <a:p>
            <a:pPr>
              <a:buNone/>
              <a:defRPr/>
            </a:pPr>
            <a:r>
              <a:rPr lang="ko-KR" altLang="en-US">
                <a:latin typeface="한컴 윤고딕 760"/>
                <a:ea typeface="한컴 윤고딕 760"/>
              </a:rPr>
              <a:t>      </a:t>
            </a:r>
            <a:r>
              <a:rPr lang="en-US" altLang="ko-KR">
                <a:latin typeface="한컴 윤고딕 760"/>
                <a:ea typeface="한컴 윤고딕 760"/>
              </a:rPr>
              <a:t>2. </a:t>
            </a:r>
            <a:r>
              <a:rPr lang="ko-KR" altLang="en-US">
                <a:latin typeface="한컴 윤고딕 760"/>
                <a:ea typeface="한컴 윤고딕 760"/>
              </a:rPr>
              <a:t>수요와 생산자의 공급량을 </a:t>
            </a:r>
            <a:r>
              <a:rPr lang="en-US" altLang="ko-KR">
                <a:latin typeface="한컴 윤고딕 760"/>
                <a:ea typeface="한컴 윤고딕 760"/>
              </a:rPr>
              <a:t>ML</a:t>
            </a:r>
            <a:r>
              <a:rPr lang="ko-KR" altLang="en-US">
                <a:latin typeface="한컴 윤고딕 760"/>
                <a:ea typeface="한컴 윤고딕 760"/>
              </a:rPr>
              <a:t>을 이용</a:t>
            </a:r>
            <a:r>
              <a:rPr lang="en-US" altLang="ko-KR">
                <a:latin typeface="한컴 윤고딕 760"/>
                <a:ea typeface="한컴 윤고딕 760"/>
              </a:rPr>
              <a:t>,</a:t>
            </a:r>
            <a:r>
              <a:rPr lang="ko-KR" altLang="en-US">
                <a:latin typeface="한컴 윤고딕 760"/>
                <a:ea typeface="한컴 윤고딕 760"/>
              </a:rPr>
              <a:t> 예측 하여 공급을 제어 할 수 있도록 한다</a:t>
            </a:r>
            <a:r>
              <a:rPr lang="en-US" altLang="ko-KR">
                <a:latin typeface="한컴 윤고딕 760"/>
                <a:ea typeface="한컴 윤고딕 760"/>
              </a:rPr>
              <a:t>.</a:t>
            </a:r>
          </a:p>
          <a:p>
            <a:pPr>
              <a:buNone/>
              <a:defRPr/>
            </a:pPr>
            <a:r>
              <a:rPr lang="ko-KR" altLang="en-US">
                <a:latin typeface="한컴 윤고딕 760"/>
                <a:ea typeface="한컴 윤고딕 760"/>
              </a:rPr>
              <a:t>	</a:t>
            </a:r>
          </a:p>
          <a:p>
            <a:pPr lvl="0">
              <a:defRPr/>
            </a:pPr>
            <a:r>
              <a:rPr lang="ko-KR" altLang="ko-KR" sz="3000">
                <a:latin typeface="한컴 윤고딕 760"/>
                <a:ea typeface="한컴 윤고딕 760"/>
              </a:rPr>
              <a:t>➁</a:t>
            </a:r>
            <a:r>
              <a:rPr lang="ko-KR" altLang="en-US" sz="3000">
                <a:latin typeface="한컴 윤고딕 760"/>
                <a:ea typeface="한컴 윤고딕 760"/>
              </a:rPr>
              <a:t>적용 작물의 종류를 확대</a:t>
            </a:r>
          </a:p>
          <a:p>
            <a:pPr marL="109728" lvl="0" indent="0">
              <a:buNone/>
              <a:defRPr/>
            </a:pPr>
            <a:endParaRPr lang="ko-KR" altLang="en-US">
              <a:latin typeface="한컴 윤고딕 760"/>
              <a:ea typeface="한컴 윤고딕 760"/>
            </a:endParaRPr>
          </a:p>
          <a:p>
            <a:pPr marL="109728" lvl="0" indent="0">
              <a:buNone/>
              <a:defRPr/>
            </a:pPr>
            <a:r>
              <a:rPr lang="ko-KR" altLang="en-US">
                <a:latin typeface="한컴 윤고딕 760"/>
                <a:ea typeface="한컴 윤고딕 760"/>
              </a:rPr>
              <a:t> </a:t>
            </a:r>
            <a:r>
              <a:rPr lang="en-US" altLang="ko-KR">
                <a:latin typeface="한컴 윤고딕 760"/>
                <a:ea typeface="한컴 윤고딕 760"/>
              </a:rPr>
              <a:t>-</a:t>
            </a:r>
            <a:r>
              <a:rPr lang="ko-KR" altLang="en-US">
                <a:latin typeface="한컴 윤고딕 760"/>
                <a:ea typeface="한컴 윤고딕 760"/>
              </a:rPr>
              <a:t>  다양한 작물들에 대한 러닝 모델을 제공하여 고객들이 모든 원하는 작물들을 키울 수 있게 할 계획</a:t>
            </a:r>
          </a:p>
          <a:p>
            <a:pPr lvl="0">
              <a:defRPr/>
            </a:pPr>
            <a:r>
              <a:rPr lang="ko-KR" altLang="ko-KR" sz="3000">
                <a:latin typeface="한컴 윤고딕 760"/>
                <a:ea typeface="한컴 윤고딕 760"/>
              </a:rPr>
              <a:t>➂</a:t>
            </a:r>
            <a:r>
              <a:rPr lang="en-US" altLang="ko-KR" sz="3000">
                <a:latin typeface="한컴 윤고딕 760"/>
                <a:ea typeface="한컴 윤고딕 760"/>
              </a:rPr>
              <a:t>ML </a:t>
            </a:r>
            <a:r>
              <a:rPr lang="ko-KR" altLang="en-US" sz="3000">
                <a:latin typeface="한컴 윤고딕 760"/>
                <a:ea typeface="한컴 윤고딕 760"/>
              </a:rPr>
              <a:t>적용확대</a:t>
            </a:r>
          </a:p>
          <a:p>
            <a:pPr marL="109728" lvl="0" indent="0">
              <a:buNone/>
              <a:defRPr/>
            </a:pPr>
            <a:endParaRPr lang="en-US" altLang="ko-KR">
              <a:latin typeface="한컴 윤고딕 760"/>
              <a:ea typeface="한컴 윤고딕 760"/>
            </a:endParaRPr>
          </a:p>
          <a:p>
            <a:pPr marL="109728" lvl="0" indent="0">
              <a:buNone/>
              <a:defRPr/>
            </a:pPr>
            <a:r>
              <a:rPr lang="en-US" altLang="ko-KR">
                <a:latin typeface="한컴 윤고딕 760"/>
                <a:ea typeface="한컴 윤고딕 760"/>
              </a:rPr>
              <a:t> </a:t>
            </a:r>
            <a:r>
              <a:rPr lang="ko-KR" altLang="en-US">
                <a:latin typeface="한컴 윤고딕 760"/>
                <a:ea typeface="한컴 윤고딕 760"/>
              </a:rPr>
              <a:t> </a:t>
            </a:r>
            <a:r>
              <a:rPr lang="en-US" altLang="ko-KR">
                <a:latin typeface="한컴 윤고딕 760"/>
                <a:ea typeface="한컴 윤고딕 760"/>
              </a:rPr>
              <a:t>-</a:t>
            </a:r>
            <a:r>
              <a:rPr lang="ko-KR" altLang="en-US">
                <a:latin typeface="한컴 윤고딕 760"/>
                <a:ea typeface="한컴 윤고딕 760"/>
              </a:rPr>
              <a:t> 현재는 병해충을 판별하는 모델만 존재하나</a:t>
            </a:r>
            <a:r>
              <a:rPr lang="en-US" altLang="ko-KR">
                <a:latin typeface="한컴 윤고딕 760"/>
                <a:ea typeface="한컴 윤고딕 760"/>
              </a:rPr>
              <a:t>,</a:t>
            </a:r>
            <a:r>
              <a:rPr lang="ko-KR" altLang="en-US">
                <a:latin typeface="한컴 윤고딕 760"/>
                <a:ea typeface="한컴 윤고딕 760"/>
              </a:rPr>
              <a:t> 그외 센서데이터를 통한 자동 제어 모델을 추가해나갈 계획</a:t>
            </a:r>
          </a:p>
          <a:p>
            <a:pPr marL="109728" lvl="0" indent="0">
              <a:buNone/>
              <a:defRPr/>
            </a:pPr>
            <a:endParaRPr lang="ko-KR" altLang="en-US">
              <a:latin typeface="한컴 윤고딕 760"/>
              <a:ea typeface="한컴 윤고딕 760"/>
            </a:endParaRPr>
          </a:p>
          <a:p>
            <a:pPr lvl="0">
              <a:defRPr/>
            </a:pPr>
            <a:r>
              <a:rPr lang="ko-KR" altLang="ko-KR" sz="3000">
                <a:latin typeface="한컴 윤고딕 760"/>
                <a:ea typeface="한컴 윤고딕 760"/>
              </a:rPr>
              <a:t>➃</a:t>
            </a:r>
            <a:r>
              <a:rPr lang="ko-KR" altLang="en-US" sz="3000">
                <a:latin typeface="한컴 윤고딕 760"/>
                <a:ea typeface="한컴 윤고딕 760"/>
              </a:rPr>
              <a:t>스마트 축산 적용</a:t>
            </a:r>
          </a:p>
          <a:p>
            <a:pPr lvl="0">
              <a:defRPr/>
            </a:pPr>
            <a:endParaRPr lang="ko-KR" altLang="en-US">
              <a:latin typeface="한컴 윤고딕 760"/>
              <a:ea typeface="한컴 윤고딕 76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32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1905" y="3912968"/>
            <a:ext cx="18299904" cy="3201295"/>
            <a:chOff x="-11905" y="3912968"/>
            <a:chExt cx="15113350" cy="320129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11905" y="3912968"/>
              <a:ext cx="15113350" cy="320129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68044" y="6219493"/>
            <a:ext cx="7894347" cy="7894347"/>
            <a:chOff x="-468044" y="6219493"/>
            <a:chExt cx="7894347" cy="789434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-468044" y="6219493"/>
              <a:ext cx="7894347" cy="789434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-1862242" y="3912968"/>
            <a:ext cx="16994408" cy="21429"/>
            <a:chOff x="-1862242" y="3912968"/>
            <a:chExt cx="16994408" cy="21429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-1862242" y="3912968"/>
              <a:ext cx="16994408" cy="2142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-563282" y="7093741"/>
            <a:ext cx="23695126" cy="21429"/>
            <a:chOff x="-563282" y="7093741"/>
            <a:chExt cx="23695126" cy="21429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-563282" y="7093741"/>
              <a:ext cx="23695126" cy="21429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363983" y="580375"/>
            <a:ext cx="11788712" cy="4950636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6634961" y="-3328126"/>
            <a:ext cx="5136899" cy="5136899"/>
            <a:chOff x="6634961" y="-3328126"/>
            <a:chExt cx="5136899" cy="5136899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6634961" y="-3328126"/>
              <a:ext cx="5136899" cy="5136899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32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261711" y="-4118749"/>
            <a:ext cx="10466993" cy="4440708"/>
            <a:chOff x="13261711" y="-4118749"/>
            <a:chExt cx="10466993" cy="444070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 rot="5400000">
              <a:off x="13261711" y="-4118749"/>
              <a:ext cx="10466993" cy="444070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5021981" y="9555388"/>
            <a:ext cx="3573548" cy="41469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3803515" y="415534"/>
            <a:ext cx="5992214" cy="41200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812559" y="165942"/>
            <a:ext cx="9187277" cy="3318827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523160" y="9550925"/>
            <a:ext cx="1654872" cy="42360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8442670" y="6812091"/>
            <a:ext cx="6064497" cy="111286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9735528" y="5495237"/>
            <a:ext cx="4653403" cy="1112176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9665355" y="4255573"/>
            <a:ext cx="4238971" cy="992683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9916479" y="2895600"/>
            <a:ext cx="4181155" cy="1112176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9858941" y="8126444"/>
            <a:ext cx="4299556" cy="111286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65034" y="3049334"/>
            <a:ext cx="6171429" cy="6171429"/>
            <a:chOff x="565034" y="3049334"/>
            <a:chExt cx="6171429" cy="617142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 rotWithShape="1">
            <a:blip r:embed="rId12"/>
            <a:stretch>
              <a:fillRect/>
            </a:stretch>
          </p:blipFill>
          <p:spPr>
            <a:xfrm>
              <a:off x="565034" y="3049334"/>
              <a:ext cx="6171429" cy="617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946527" y="3173507"/>
            <a:ext cx="306737" cy="5575993"/>
            <a:chOff x="7508254" y="3576750"/>
            <a:chExt cx="284555" cy="5172750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7508254" y="4798496"/>
              <a:ext cx="284555" cy="285768"/>
              <a:chOff x="7508254" y="4798496"/>
              <a:chExt cx="284555" cy="285768"/>
            </a:xfrm>
          </p:grpSpPr>
          <p:grpSp>
            <p:nvGrpSpPr>
              <p:cNvPr id="1005" name="그룹 1005"/>
              <p:cNvGrpSpPr/>
              <p:nvPr/>
            </p:nvGrpSpPr>
            <p:grpSpPr>
              <a:xfrm>
                <a:off x="7508319" y="4941113"/>
                <a:ext cx="143056" cy="143056"/>
                <a:chOff x="7508319" y="4941113"/>
                <a:chExt cx="143056" cy="143056"/>
              </a:xfrm>
            </p:grpSpPr>
            <p:pic>
              <p:nvPicPr>
                <p:cNvPr id="20" name="Object 19"/>
                <p:cNvPicPr>
                  <a:picLocks noChangeAspect="1"/>
                </p:cNvPicPr>
                <p:nvPr/>
              </p:nvPicPr>
              <p:blipFill rotWithShape="1">
                <a:blip r:embed="rId13"/>
                <a:stretch>
                  <a:fillRect/>
                </a:stretch>
              </p:blipFill>
              <p:spPr>
                <a:xfrm>
                  <a:off x="7508319" y="4941113"/>
                  <a:ext cx="143056" cy="143056"/>
                </a:xfrm>
                <a:prstGeom prst="rect">
                  <a:avLst/>
                </a:prstGeom>
              </p:spPr>
            </p:pic>
          </p:grpSp>
          <p:grpSp>
            <p:nvGrpSpPr>
              <p:cNvPr id="1006" name="그룹 1006"/>
              <p:cNvGrpSpPr/>
              <p:nvPr/>
            </p:nvGrpSpPr>
            <p:grpSpPr>
              <a:xfrm>
                <a:off x="7508254" y="4798496"/>
                <a:ext cx="143056" cy="143056"/>
                <a:chOff x="7508254" y="4798496"/>
                <a:chExt cx="143056" cy="143056"/>
              </a:xfrm>
            </p:grpSpPr>
            <p:pic>
              <p:nvPicPr>
                <p:cNvPr id="23" name="Object 22"/>
                <p:cNvPicPr>
                  <a:picLocks noChangeAspect="1"/>
                </p:cNvPicPr>
                <p:nvPr/>
              </p:nvPicPr>
              <p:blipFill rotWithShape="1">
                <a:blip r:embed="rId14"/>
                <a:stretch>
                  <a:fillRect/>
                </a:stretch>
              </p:blipFill>
              <p:spPr>
                <a:xfrm>
                  <a:off x="7508254" y="4798496"/>
                  <a:ext cx="143056" cy="143056"/>
                </a:xfrm>
                <a:prstGeom prst="rect">
                  <a:avLst/>
                </a:prstGeom>
              </p:spPr>
            </p:pic>
          </p:grpSp>
          <p:grpSp>
            <p:nvGrpSpPr>
              <p:cNvPr id="1007" name="그룹 1007"/>
              <p:cNvGrpSpPr/>
              <p:nvPr/>
            </p:nvGrpSpPr>
            <p:grpSpPr>
              <a:xfrm>
                <a:off x="7649752" y="4941207"/>
                <a:ext cx="143056" cy="143056"/>
                <a:chOff x="7649752" y="4941207"/>
                <a:chExt cx="143056" cy="143056"/>
              </a:xfrm>
            </p:grpSpPr>
            <p:pic>
              <p:nvPicPr>
                <p:cNvPr id="26" name="Object 25"/>
                <p:cNvPicPr>
                  <a:picLocks noChangeAspect="1"/>
                </p:cNvPicPr>
                <p:nvPr/>
              </p:nvPicPr>
              <p:blipFill rotWithShape="1">
                <a:blip r:embed="rId15"/>
                <a:stretch>
                  <a:fillRect/>
                </a:stretch>
              </p:blipFill>
              <p:spPr>
                <a:xfrm>
                  <a:off x="7649752" y="4941207"/>
                  <a:ext cx="143056" cy="143056"/>
                </a:xfrm>
                <a:prstGeom prst="rect">
                  <a:avLst/>
                </a:prstGeom>
              </p:spPr>
            </p:pic>
          </p:grpSp>
          <p:grpSp>
            <p:nvGrpSpPr>
              <p:cNvPr id="1008" name="그룹 1008"/>
              <p:cNvGrpSpPr/>
              <p:nvPr/>
            </p:nvGrpSpPr>
            <p:grpSpPr>
              <a:xfrm>
                <a:off x="7649752" y="4798496"/>
                <a:ext cx="143056" cy="143056"/>
                <a:chOff x="7649752" y="4798496"/>
                <a:chExt cx="143056" cy="143056"/>
              </a:xfrm>
            </p:grpSpPr>
            <p:pic>
              <p:nvPicPr>
                <p:cNvPr id="29" name="Object 28"/>
                <p:cNvPicPr>
                  <a:picLocks noChangeAspect="1"/>
                </p:cNvPicPr>
                <p:nvPr/>
              </p:nvPicPr>
              <p:blipFill rotWithShape="1">
                <a:blip r:embed="rId16"/>
                <a:stretch>
                  <a:fillRect/>
                </a:stretch>
              </p:blipFill>
              <p:spPr>
                <a:xfrm>
                  <a:off x="7649752" y="4798496"/>
                  <a:ext cx="143056" cy="14305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9" name="그룹 1009"/>
            <p:cNvGrpSpPr/>
            <p:nvPr/>
          </p:nvGrpSpPr>
          <p:grpSpPr>
            <a:xfrm>
              <a:off x="7508254" y="7241987"/>
              <a:ext cx="284555" cy="285768"/>
              <a:chOff x="7508254" y="7241987"/>
              <a:chExt cx="284555" cy="285768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7508319" y="7384604"/>
                <a:ext cx="143056" cy="143056"/>
                <a:chOff x="7508319" y="7384604"/>
                <a:chExt cx="143056" cy="143056"/>
              </a:xfrm>
            </p:grpSpPr>
            <p:pic>
              <p:nvPicPr>
                <p:cNvPr id="34" name="Object 33"/>
                <p:cNvPicPr>
                  <a:picLocks noChangeAspect="1"/>
                </p:cNvPicPr>
                <p:nvPr/>
              </p:nvPicPr>
              <p:blipFill rotWithShape="1">
                <a:blip r:embed="rId13"/>
                <a:stretch>
                  <a:fillRect/>
                </a:stretch>
              </p:blipFill>
              <p:spPr>
                <a:xfrm>
                  <a:off x="7508319" y="7384604"/>
                  <a:ext cx="143056" cy="143056"/>
                </a:xfrm>
                <a:prstGeom prst="rect">
                  <a:avLst/>
                </a:prstGeom>
              </p:spPr>
            </p:pic>
          </p:grpSp>
          <p:grpSp>
            <p:nvGrpSpPr>
              <p:cNvPr id="1011" name="그룹 1011"/>
              <p:cNvGrpSpPr/>
              <p:nvPr/>
            </p:nvGrpSpPr>
            <p:grpSpPr>
              <a:xfrm>
                <a:off x="7508254" y="7241987"/>
                <a:ext cx="143056" cy="143056"/>
                <a:chOff x="7508254" y="7241987"/>
                <a:chExt cx="143056" cy="143056"/>
              </a:xfrm>
            </p:grpSpPr>
            <p:pic>
              <p:nvPicPr>
                <p:cNvPr id="37" name="Object 36"/>
                <p:cNvPicPr>
                  <a:picLocks noChangeAspect="1"/>
                </p:cNvPicPr>
                <p:nvPr/>
              </p:nvPicPr>
              <p:blipFill rotWithShape="1">
                <a:blip r:embed="rId14"/>
                <a:stretch>
                  <a:fillRect/>
                </a:stretch>
              </p:blipFill>
              <p:spPr>
                <a:xfrm>
                  <a:off x="7508254" y="7241987"/>
                  <a:ext cx="143056" cy="143056"/>
                </a:xfrm>
                <a:prstGeom prst="rect">
                  <a:avLst/>
                </a:prstGeom>
              </p:spPr>
            </p:pic>
          </p:grpSp>
          <p:grpSp>
            <p:nvGrpSpPr>
              <p:cNvPr id="1012" name="그룹 1012"/>
              <p:cNvGrpSpPr/>
              <p:nvPr/>
            </p:nvGrpSpPr>
            <p:grpSpPr>
              <a:xfrm>
                <a:off x="7649752" y="7384698"/>
                <a:ext cx="143056" cy="143056"/>
                <a:chOff x="7649752" y="7384698"/>
                <a:chExt cx="143056" cy="143056"/>
              </a:xfrm>
            </p:grpSpPr>
            <p:pic>
              <p:nvPicPr>
                <p:cNvPr id="40" name="Object 39"/>
                <p:cNvPicPr>
                  <a:picLocks noChangeAspect="1"/>
                </p:cNvPicPr>
                <p:nvPr/>
              </p:nvPicPr>
              <p:blipFill rotWithShape="1">
                <a:blip r:embed="rId15"/>
                <a:stretch>
                  <a:fillRect/>
                </a:stretch>
              </p:blipFill>
              <p:spPr>
                <a:xfrm>
                  <a:off x="7649752" y="7384698"/>
                  <a:ext cx="143056" cy="143056"/>
                </a:xfrm>
                <a:prstGeom prst="rect">
                  <a:avLst/>
                </a:prstGeom>
              </p:spPr>
            </p:pic>
          </p:grpSp>
          <p:grpSp>
            <p:nvGrpSpPr>
              <p:cNvPr id="1013" name="그룹 1013"/>
              <p:cNvGrpSpPr/>
              <p:nvPr/>
            </p:nvGrpSpPr>
            <p:grpSpPr>
              <a:xfrm>
                <a:off x="7649752" y="7241987"/>
                <a:ext cx="143056" cy="143056"/>
                <a:chOff x="7649752" y="7241987"/>
                <a:chExt cx="143056" cy="143056"/>
              </a:xfrm>
            </p:grpSpPr>
            <p:pic>
              <p:nvPicPr>
                <p:cNvPr id="43" name="Object 42"/>
                <p:cNvPicPr>
                  <a:picLocks noChangeAspect="1"/>
                </p:cNvPicPr>
                <p:nvPr/>
              </p:nvPicPr>
              <p:blipFill rotWithShape="1">
                <a:blip r:embed="rId16"/>
                <a:stretch>
                  <a:fillRect/>
                </a:stretch>
              </p:blipFill>
              <p:spPr>
                <a:xfrm>
                  <a:off x="7649752" y="7241987"/>
                  <a:ext cx="143056" cy="14305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4" name="그룹 1014"/>
            <p:cNvGrpSpPr/>
            <p:nvPr/>
          </p:nvGrpSpPr>
          <p:grpSpPr>
            <a:xfrm>
              <a:off x="7508254" y="8463733"/>
              <a:ext cx="284555" cy="285768"/>
              <a:chOff x="7508254" y="8463733"/>
              <a:chExt cx="284555" cy="285768"/>
            </a:xfrm>
          </p:grpSpPr>
          <p:grpSp>
            <p:nvGrpSpPr>
              <p:cNvPr id="1015" name="그룹 1015"/>
              <p:cNvGrpSpPr/>
              <p:nvPr/>
            </p:nvGrpSpPr>
            <p:grpSpPr>
              <a:xfrm>
                <a:off x="7508319" y="8606350"/>
                <a:ext cx="143056" cy="143056"/>
                <a:chOff x="7508319" y="8606350"/>
                <a:chExt cx="143056" cy="143056"/>
              </a:xfrm>
            </p:grpSpPr>
            <p:pic>
              <p:nvPicPr>
                <p:cNvPr id="48" name="Object 47"/>
                <p:cNvPicPr>
                  <a:picLocks noChangeAspect="1"/>
                </p:cNvPicPr>
                <p:nvPr/>
              </p:nvPicPr>
              <p:blipFill rotWithShape="1">
                <a:blip r:embed="rId13"/>
                <a:stretch>
                  <a:fillRect/>
                </a:stretch>
              </p:blipFill>
              <p:spPr>
                <a:xfrm>
                  <a:off x="7508319" y="8606350"/>
                  <a:ext cx="143056" cy="143056"/>
                </a:xfrm>
                <a:prstGeom prst="rect">
                  <a:avLst/>
                </a:prstGeom>
              </p:spPr>
            </p:pic>
          </p:grpSp>
          <p:grpSp>
            <p:nvGrpSpPr>
              <p:cNvPr id="1016" name="그룹 1016"/>
              <p:cNvGrpSpPr/>
              <p:nvPr/>
            </p:nvGrpSpPr>
            <p:grpSpPr>
              <a:xfrm>
                <a:off x="7508254" y="8463733"/>
                <a:ext cx="143056" cy="143056"/>
                <a:chOff x="7508254" y="8463733"/>
                <a:chExt cx="143056" cy="143056"/>
              </a:xfrm>
            </p:grpSpPr>
            <p:pic>
              <p:nvPicPr>
                <p:cNvPr id="51" name="Object 50"/>
                <p:cNvPicPr>
                  <a:picLocks noChangeAspect="1"/>
                </p:cNvPicPr>
                <p:nvPr/>
              </p:nvPicPr>
              <p:blipFill rotWithShape="1">
                <a:blip r:embed="rId14"/>
                <a:stretch>
                  <a:fillRect/>
                </a:stretch>
              </p:blipFill>
              <p:spPr>
                <a:xfrm>
                  <a:off x="7508254" y="8463733"/>
                  <a:ext cx="143056" cy="143056"/>
                </a:xfrm>
                <a:prstGeom prst="rect">
                  <a:avLst/>
                </a:prstGeom>
              </p:spPr>
            </p:pic>
          </p:grpSp>
          <p:grpSp>
            <p:nvGrpSpPr>
              <p:cNvPr id="1017" name="그룹 1017"/>
              <p:cNvGrpSpPr/>
              <p:nvPr/>
            </p:nvGrpSpPr>
            <p:grpSpPr>
              <a:xfrm>
                <a:off x="7649752" y="8606444"/>
                <a:ext cx="143056" cy="143056"/>
                <a:chOff x="7649752" y="8606444"/>
                <a:chExt cx="143056" cy="143056"/>
              </a:xfrm>
            </p:grpSpPr>
            <p:pic>
              <p:nvPicPr>
                <p:cNvPr id="54" name="Object 53"/>
                <p:cNvPicPr>
                  <a:picLocks noChangeAspect="1"/>
                </p:cNvPicPr>
                <p:nvPr/>
              </p:nvPicPr>
              <p:blipFill rotWithShape="1">
                <a:blip r:embed="rId15"/>
                <a:stretch>
                  <a:fillRect/>
                </a:stretch>
              </p:blipFill>
              <p:spPr>
                <a:xfrm>
                  <a:off x="7649752" y="8606444"/>
                  <a:ext cx="143056" cy="143056"/>
                </a:xfrm>
                <a:prstGeom prst="rect">
                  <a:avLst/>
                </a:prstGeom>
              </p:spPr>
            </p:pic>
          </p:grpSp>
          <p:grpSp>
            <p:nvGrpSpPr>
              <p:cNvPr id="1018" name="그룹 1018"/>
              <p:cNvGrpSpPr/>
              <p:nvPr/>
            </p:nvGrpSpPr>
            <p:grpSpPr>
              <a:xfrm>
                <a:off x="7649752" y="8463733"/>
                <a:ext cx="143056" cy="143056"/>
                <a:chOff x="7649752" y="8463733"/>
                <a:chExt cx="143056" cy="143056"/>
              </a:xfrm>
            </p:grpSpPr>
            <p:pic>
              <p:nvPicPr>
                <p:cNvPr id="57" name="Object 56"/>
                <p:cNvPicPr>
                  <a:picLocks noChangeAspect="1"/>
                </p:cNvPicPr>
                <p:nvPr/>
              </p:nvPicPr>
              <p:blipFill rotWithShape="1">
                <a:blip r:embed="rId16"/>
                <a:stretch>
                  <a:fillRect/>
                </a:stretch>
              </p:blipFill>
              <p:spPr>
                <a:xfrm>
                  <a:off x="7649752" y="8463733"/>
                  <a:ext cx="143056" cy="14305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9" name="그룹 1019"/>
            <p:cNvGrpSpPr/>
            <p:nvPr/>
          </p:nvGrpSpPr>
          <p:grpSpPr>
            <a:xfrm>
              <a:off x="7508254" y="6020242"/>
              <a:ext cx="284555" cy="285768"/>
              <a:chOff x="7508254" y="6020242"/>
              <a:chExt cx="284555" cy="285768"/>
            </a:xfrm>
          </p:grpSpPr>
          <p:grpSp>
            <p:nvGrpSpPr>
              <p:cNvPr id="1020" name="그룹 1020"/>
              <p:cNvGrpSpPr/>
              <p:nvPr/>
            </p:nvGrpSpPr>
            <p:grpSpPr>
              <a:xfrm>
                <a:off x="7508319" y="6162859"/>
                <a:ext cx="143056" cy="143056"/>
                <a:chOff x="7508319" y="6162859"/>
                <a:chExt cx="143056" cy="143056"/>
              </a:xfrm>
            </p:grpSpPr>
            <p:pic>
              <p:nvPicPr>
                <p:cNvPr id="62" name="Object 61"/>
                <p:cNvPicPr>
                  <a:picLocks noChangeAspect="1"/>
                </p:cNvPicPr>
                <p:nvPr/>
              </p:nvPicPr>
              <p:blipFill rotWithShape="1">
                <a:blip r:embed="rId13"/>
                <a:stretch>
                  <a:fillRect/>
                </a:stretch>
              </p:blipFill>
              <p:spPr>
                <a:xfrm>
                  <a:off x="7508319" y="6162859"/>
                  <a:ext cx="143056" cy="143056"/>
                </a:xfrm>
                <a:prstGeom prst="rect">
                  <a:avLst/>
                </a:prstGeom>
              </p:spPr>
            </p:pic>
          </p:grpSp>
          <p:grpSp>
            <p:nvGrpSpPr>
              <p:cNvPr id="1021" name="그룹 1021"/>
              <p:cNvGrpSpPr/>
              <p:nvPr/>
            </p:nvGrpSpPr>
            <p:grpSpPr>
              <a:xfrm>
                <a:off x="7508254" y="6020242"/>
                <a:ext cx="143056" cy="143056"/>
                <a:chOff x="7508254" y="6020242"/>
                <a:chExt cx="143056" cy="143056"/>
              </a:xfrm>
            </p:grpSpPr>
            <p:pic>
              <p:nvPicPr>
                <p:cNvPr id="65" name="Object 64"/>
                <p:cNvPicPr>
                  <a:picLocks noChangeAspect="1"/>
                </p:cNvPicPr>
                <p:nvPr/>
              </p:nvPicPr>
              <p:blipFill rotWithShape="1">
                <a:blip r:embed="rId14"/>
                <a:stretch>
                  <a:fillRect/>
                </a:stretch>
              </p:blipFill>
              <p:spPr>
                <a:xfrm>
                  <a:off x="7508254" y="6020242"/>
                  <a:ext cx="143056" cy="143056"/>
                </a:xfrm>
                <a:prstGeom prst="rect">
                  <a:avLst/>
                </a:prstGeom>
              </p:spPr>
            </p:pic>
          </p:grpSp>
          <p:grpSp>
            <p:nvGrpSpPr>
              <p:cNvPr id="1022" name="그룹 1022"/>
              <p:cNvGrpSpPr/>
              <p:nvPr/>
            </p:nvGrpSpPr>
            <p:grpSpPr>
              <a:xfrm>
                <a:off x="7649752" y="6162953"/>
                <a:ext cx="143056" cy="143056"/>
                <a:chOff x="7649752" y="6162953"/>
                <a:chExt cx="143056" cy="143056"/>
              </a:xfrm>
            </p:grpSpPr>
            <p:pic>
              <p:nvPicPr>
                <p:cNvPr id="68" name="Object 67"/>
                <p:cNvPicPr>
                  <a:picLocks noChangeAspect="1"/>
                </p:cNvPicPr>
                <p:nvPr/>
              </p:nvPicPr>
              <p:blipFill rotWithShape="1">
                <a:blip r:embed="rId15"/>
                <a:stretch>
                  <a:fillRect/>
                </a:stretch>
              </p:blipFill>
              <p:spPr>
                <a:xfrm>
                  <a:off x="7649752" y="6162953"/>
                  <a:ext cx="143056" cy="143056"/>
                </a:xfrm>
                <a:prstGeom prst="rect">
                  <a:avLst/>
                </a:prstGeom>
              </p:spPr>
            </p:pic>
          </p:grpSp>
          <p:grpSp>
            <p:nvGrpSpPr>
              <p:cNvPr id="1023" name="그룹 1023"/>
              <p:cNvGrpSpPr/>
              <p:nvPr/>
            </p:nvGrpSpPr>
            <p:grpSpPr>
              <a:xfrm>
                <a:off x="7649752" y="6020242"/>
                <a:ext cx="143056" cy="143056"/>
                <a:chOff x="7649752" y="6020242"/>
                <a:chExt cx="143056" cy="143056"/>
              </a:xfrm>
            </p:grpSpPr>
            <p:pic>
              <p:nvPicPr>
                <p:cNvPr id="71" name="Object 70"/>
                <p:cNvPicPr>
                  <a:picLocks noChangeAspect="1"/>
                </p:cNvPicPr>
                <p:nvPr/>
              </p:nvPicPr>
              <p:blipFill rotWithShape="1">
                <a:blip r:embed="rId16"/>
                <a:stretch>
                  <a:fillRect/>
                </a:stretch>
              </p:blipFill>
              <p:spPr>
                <a:xfrm>
                  <a:off x="7649752" y="6020242"/>
                  <a:ext cx="143056" cy="14305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4" name="그룹 1024"/>
            <p:cNvGrpSpPr/>
            <p:nvPr/>
          </p:nvGrpSpPr>
          <p:grpSpPr>
            <a:xfrm>
              <a:off x="7508254" y="3576750"/>
              <a:ext cx="284555" cy="285768"/>
              <a:chOff x="7508254" y="3576750"/>
              <a:chExt cx="284555" cy="285768"/>
            </a:xfrm>
          </p:grpSpPr>
          <p:grpSp>
            <p:nvGrpSpPr>
              <p:cNvPr id="1025" name="그룹 1025"/>
              <p:cNvGrpSpPr/>
              <p:nvPr/>
            </p:nvGrpSpPr>
            <p:grpSpPr>
              <a:xfrm>
                <a:off x="7508319" y="3719367"/>
                <a:ext cx="143056" cy="143056"/>
                <a:chOff x="7508319" y="3719367"/>
                <a:chExt cx="143056" cy="143056"/>
              </a:xfrm>
            </p:grpSpPr>
            <p:pic>
              <p:nvPicPr>
                <p:cNvPr id="76" name="Object 75"/>
                <p:cNvPicPr>
                  <a:picLocks noChangeAspect="1"/>
                </p:cNvPicPr>
                <p:nvPr/>
              </p:nvPicPr>
              <p:blipFill rotWithShape="1">
                <a:blip r:embed="rId13"/>
                <a:stretch>
                  <a:fillRect/>
                </a:stretch>
              </p:blipFill>
              <p:spPr>
                <a:xfrm>
                  <a:off x="7508319" y="3719367"/>
                  <a:ext cx="143056" cy="143056"/>
                </a:xfrm>
                <a:prstGeom prst="rect">
                  <a:avLst/>
                </a:prstGeom>
              </p:spPr>
            </p:pic>
          </p:grpSp>
          <p:grpSp>
            <p:nvGrpSpPr>
              <p:cNvPr id="1026" name="그룹 1026"/>
              <p:cNvGrpSpPr/>
              <p:nvPr/>
            </p:nvGrpSpPr>
            <p:grpSpPr>
              <a:xfrm>
                <a:off x="7508254" y="3576750"/>
                <a:ext cx="143056" cy="143056"/>
                <a:chOff x="7508254" y="3576750"/>
                <a:chExt cx="143056" cy="143056"/>
              </a:xfrm>
            </p:grpSpPr>
            <p:pic>
              <p:nvPicPr>
                <p:cNvPr id="79" name="Object 78"/>
                <p:cNvPicPr>
                  <a:picLocks noChangeAspect="1"/>
                </p:cNvPicPr>
                <p:nvPr/>
              </p:nvPicPr>
              <p:blipFill rotWithShape="1">
                <a:blip r:embed="rId14"/>
                <a:stretch>
                  <a:fillRect/>
                </a:stretch>
              </p:blipFill>
              <p:spPr>
                <a:xfrm>
                  <a:off x="7508254" y="3576750"/>
                  <a:ext cx="143056" cy="143056"/>
                </a:xfrm>
                <a:prstGeom prst="rect">
                  <a:avLst/>
                </a:prstGeom>
              </p:spPr>
            </p:pic>
          </p:grpSp>
          <p:grpSp>
            <p:nvGrpSpPr>
              <p:cNvPr id="1027" name="그룹 1027"/>
              <p:cNvGrpSpPr/>
              <p:nvPr/>
            </p:nvGrpSpPr>
            <p:grpSpPr>
              <a:xfrm>
                <a:off x="7649752" y="3719462"/>
                <a:ext cx="143056" cy="143056"/>
                <a:chOff x="7649752" y="3719462"/>
                <a:chExt cx="143056" cy="143056"/>
              </a:xfrm>
            </p:grpSpPr>
            <p:pic>
              <p:nvPicPr>
                <p:cNvPr id="82" name="Object 81"/>
                <p:cNvPicPr>
                  <a:picLocks noChangeAspect="1"/>
                </p:cNvPicPr>
                <p:nvPr/>
              </p:nvPicPr>
              <p:blipFill rotWithShape="1">
                <a:blip r:embed="rId15"/>
                <a:stretch>
                  <a:fillRect/>
                </a:stretch>
              </p:blipFill>
              <p:spPr>
                <a:xfrm>
                  <a:off x="7649752" y="3719462"/>
                  <a:ext cx="143056" cy="143056"/>
                </a:xfrm>
                <a:prstGeom prst="rect">
                  <a:avLst/>
                </a:prstGeom>
              </p:spPr>
            </p:pic>
          </p:grpSp>
          <p:grpSp>
            <p:nvGrpSpPr>
              <p:cNvPr id="1028" name="그룹 1028"/>
              <p:cNvGrpSpPr/>
              <p:nvPr/>
            </p:nvGrpSpPr>
            <p:grpSpPr>
              <a:xfrm>
                <a:off x="7649752" y="3576750"/>
                <a:ext cx="143056" cy="143056"/>
                <a:chOff x="7649752" y="3576750"/>
                <a:chExt cx="143056" cy="143056"/>
              </a:xfrm>
            </p:grpSpPr>
            <p:pic>
              <p:nvPicPr>
                <p:cNvPr id="85" name="Object 84"/>
                <p:cNvPicPr>
                  <a:picLocks noChangeAspect="1"/>
                </p:cNvPicPr>
                <p:nvPr/>
              </p:nvPicPr>
              <p:blipFill rotWithShape="1">
                <a:blip r:embed="rId16"/>
                <a:stretch>
                  <a:fillRect/>
                </a:stretch>
              </p:blipFill>
              <p:spPr>
                <a:xfrm>
                  <a:off x="7649752" y="3576750"/>
                  <a:ext cx="143056" cy="143056"/>
                </a:xfrm>
                <a:prstGeom prst="rect">
                  <a:avLst/>
                </a:prstGeom>
              </p:spPr>
            </p:pic>
          </p:grp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32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50580" y="6303888"/>
            <a:ext cx="7817420" cy="174180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261711" y="-4118749"/>
            <a:ext cx="10466993" cy="4440708"/>
            <a:chOff x="13261711" y="-4118749"/>
            <a:chExt cx="10466993" cy="444070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 rot="5400000">
              <a:off x="13261711" y="-4118749"/>
              <a:ext cx="10466993" cy="4440708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3803515" y="415534"/>
            <a:ext cx="5992214" cy="41200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126717" y="2705280"/>
            <a:ext cx="6171429" cy="6171429"/>
            <a:chOff x="11126717" y="2705280"/>
            <a:chExt cx="6171429" cy="617142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11126717" y="2705280"/>
              <a:ext cx="6171429" cy="6171429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-6429474" y="-329935"/>
            <a:ext cx="23556980" cy="3637028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348114" y="7644280"/>
            <a:ext cx="8005296" cy="119235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32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Object 1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-10262504" y="190500"/>
            <a:ext cx="25350104" cy="350958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188828" y="4468027"/>
            <a:ext cx="2339636" cy="1754717"/>
            <a:chOff x="2188828" y="4468027"/>
            <a:chExt cx="2339636" cy="175471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2188828" y="4468027"/>
              <a:ext cx="2339636" cy="175471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193002" y="6220041"/>
            <a:ext cx="2331289" cy="2331289"/>
            <a:chOff x="2193002" y="6220041"/>
            <a:chExt cx="2331289" cy="233128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2193002" y="6220041"/>
              <a:ext cx="2331289" cy="233128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997511" y="5861609"/>
            <a:ext cx="722270" cy="722270"/>
            <a:chOff x="2997511" y="5861609"/>
            <a:chExt cx="722270" cy="722270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2997511" y="5861609"/>
              <a:ext cx="722270" cy="72227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158386" y="6020587"/>
            <a:ext cx="400520" cy="413479"/>
            <a:chOff x="3158386" y="6020587"/>
            <a:chExt cx="400520" cy="41347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3158386" y="6020587"/>
              <a:ext cx="400520" cy="41347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5120841" y="4473084"/>
            <a:ext cx="2339636" cy="1754717"/>
            <a:chOff x="5120841" y="4473084"/>
            <a:chExt cx="2339636" cy="1754717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5120841" y="4473084"/>
              <a:ext cx="2339636" cy="175471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5125015" y="6220041"/>
            <a:ext cx="2331289" cy="2331289"/>
            <a:chOff x="5125015" y="6220041"/>
            <a:chExt cx="2331289" cy="2331289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5125015" y="6220041"/>
              <a:ext cx="2331289" cy="233128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5929524" y="5866666"/>
            <a:ext cx="722270" cy="722270"/>
            <a:chOff x="5929524" y="5866666"/>
            <a:chExt cx="722270" cy="722270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5929524" y="5866666"/>
              <a:ext cx="722270" cy="72227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6082093" y="6025643"/>
            <a:ext cx="417132" cy="399081"/>
            <a:chOff x="6082093" y="6025643"/>
            <a:chExt cx="417132" cy="399081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 rotWithShape="1">
            <a:blip r:embed="rId9"/>
            <a:stretch>
              <a:fillRect/>
            </a:stretch>
          </p:blipFill>
          <p:spPr>
            <a:xfrm>
              <a:off x="6082093" y="6025643"/>
              <a:ext cx="417132" cy="399081"/>
            </a:xfrm>
            <a:prstGeom prst="rect">
              <a:avLst/>
            </a:prstGeom>
          </p:spPr>
        </p:pic>
      </p:grpSp>
      <p:pic>
        <p:nvPicPr>
          <p:cNvPr id="52" name="Object 51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517217" y="9555382"/>
            <a:ext cx="1641786" cy="414691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13916880" y="4478141"/>
            <a:ext cx="2339636" cy="1754717"/>
            <a:chOff x="13916880" y="4478141"/>
            <a:chExt cx="2339636" cy="1754717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 rotWithShape="1">
            <a:blip r:embed="rId11"/>
            <a:stretch>
              <a:fillRect/>
            </a:stretch>
          </p:blipFill>
          <p:spPr>
            <a:xfrm>
              <a:off x="13916880" y="4478141"/>
              <a:ext cx="2339636" cy="1754717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3921053" y="6220041"/>
            <a:ext cx="2331289" cy="2331289"/>
            <a:chOff x="13921053" y="6220041"/>
            <a:chExt cx="2331289" cy="2331289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13921053" y="6220041"/>
              <a:ext cx="2331289" cy="2331289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4725562" y="5871723"/>
            <a:ext cx="722270" cy="722270"/>
            <a:chOff x="14725562" y="5871723"/>
            <a:chExt cx="722270" cy="722270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14725562" y="5871723"/>
              <a:ext cx="722270" cy="722270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4833420" y="6034032"/>
            <a:ext cx="506555" cy="381576"/>
            <a:chOff x="14833420" y="6034032"/>
            <a:chExt cx="506555" cy="381576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 rotWithShape="1">
            <a:blip r:embed="rId12"/>
            <a:stretch>
              <a:fillRect/>
            </a:stretch>
          </p:blipFill>
          <p:spPr>
            <a:xfrm>
              <a:off x="14833420" y="6034032"/>
              <a:ext cx="506555" cy="381576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10984867" y="4462970"/>
            <a:ext cx="2339636" cy="1841792"/>
            <a:chOff x="10984867" y="4462970"/>
            <a:chExt cx="2339636" cy="1841792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 rotWithShape="1">
            <a:blip r:embed="rId13"/>
            <a:stretch>
              <a:fillRect/>
            </a:stretch>
          </p:blipFill>
          <p:spPr>
            <a:xfrm>
              <a:off x="10984867" y="4462970"/>
              <a:ext cx="2339636" cy="1841792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10989040" y="6220041"/>
            <a:ext cx="2331289" cy="2331289"/>
            <a:chOff x="10989040" y="6220041"/>
            <a:chExt cx="2331289" cy="2331289"/>
          </a:xfrm>
        </p:grpSpPr>
        <p:pic>
          <p:nvPicPr>
            <p:cNvPr id="69" name="Object 68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10989040" y="6220041"/>
              <a:ext cx="2331289" cy="2331289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11793550" y="5856552"/>
            <a:ext cx="722270" cy="722270"/>
            <a:chOff x="11793550" y="5856552"/>
            <a:chExt cx="722270" cy="722270"/>
          </a:xfrm>
        </p:grpSpPr>
        <p:pic>
          <p:nvPicPr>
            <p:cNvPr id="72" name="Object 71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11793550" y="5856552"/>
              <a:ext cx="722270" cy="722270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11923665" y="5975951"/>
            <a:ext cx="462039" cy="500157"/>
            <a:chOff x="11923665" y="5975951"/>
            <a:chExt cx="462039" cy="500157"/>
          </a:xfrm>
        </p:grpSpPr>
        <p:pic>
          <p:nvPicPr>
            <p:cNvPr id="75" name="Object 74"/>
            <p:cNvPicPr>
              <a:picLocks noChangeAspect="1"/>
            </p:cNvPicPr>
            <p:nvPr/>
          </p:nvPicPr>
          <p:blipFill rotWithShape="1">
            <a:blip r:embed="rId14"/>
            <a:stretch>
              <a:fillRect/>
            </a:stretch>
          </p:blipFill>
          <p:spPr>
            <a:xfrm>
              <a:off x="11923665" y="5975951"/>
              <a:ext cx="462039" cy="500157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8052854" y="4483198"/>
            <a:ext cx="2339636" cy="1754717"/>
            <a:chOff x="8052854" y="4483198"/>
            <a:chExt cx="2339636" cy="1754717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 rotWithShape="1">
            <a:blip r:embed="rId15"/>
            <a:stretch>
              <a:fillRect/>
            </a:stretch>
          </p:blipFill>
          <p:spPr>
            <a:xfrm>
              <a:off x="8052854" y="4483198"/>
              <a:ext cx="2339636" cy="1754717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8057027" y="6220041"/>
            <a:ext cx="2331289" cy="2331289"/>
            <a:chOff x="8057027" y="6220041"/>
            <a:chExt cx="2331289" cy="2331289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8057027" y="6220041"/>
              <a:ext cx="2331289" cy="2331289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8861537" y="5876780"/>
            <a:ext cx="722270" cy="722270"/>
            <a:chOff x="8861537" y="5876780"/>
            <a:chExt cx="722270" cy="722270"/>
          </a:xfrm>
        </p:grpSpPr>
        <p:pic>
          <p:nvPicPr>
            <p:cNvPr id="84" name="Object 83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8861537" y="5876780"/>
              <a:ext cx="722270" cy="722270"/>
            </a:xfrm>
            <a:prstGeom prst="rect">
              <a:avLst/>
            </a:prstGeom>
          </p:spPr>
        </p:pic>
      </p:grpSp>
      <p:grpSp>
        <p:nvGrpSpPr>
          <p:cNvPr id="1028" name="그룹 1028"/>
          <p:cNvGrpSpPr/>
          <p:nvPr/>
        </p:nvGrpSpPr>
        <p:grpSpPr>
          <a:xfrm>
            <a:off x="8997971" y="6021600"/>
            <a:ext cx="449402" cy="449402"/>
            <a:chOff x="8997971" y="6021600"/>
            <a:chExt cx="449402" cy="449402"/>
          </a:xfrm>
        </p:grpSpPr>
        <p:pic>
          <p:nvPicPr>
            <p:cNvPr id="87" name="Object 86"/>
            <p:cNvPicPr>
              <a:picLocks noChangeAspect="1"/>
            </p:cNvPicPr>
            <p:nvPr/>
          </p:nvPicPr>
          <p:blipFill rotWithShape="1">
            <a:blip r:embed="rId16"/>
            <a:stretch>
              <a:fillRect/>
            </a:stretch>
          </p:blipFill>
          <p:spPr>
            <a:xfrm>
              <a:off x="8997971" y="6021600"/>
              <a:ext cx="449402" cy="449402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2783234" y="10283779"/>
            <a:ext cx="1037437" cy="1037437"/>
            <a:chOff x="2783234" y="10283779"/>
            <a:chExt cx="1037437" cy="1037437"/>
          </a:xfrm>
        </p:grpSpPr>
        <p:pic>
          <p:nvPicPr>
            <p:cNvPr id="90" name="Object 89"/>
            <p:cNvPicPr>
              <a:picLocks noChangeAspect="1"/>
            </p:cNvPicPr>
            <p:nvPr/>
          </p:nvPicPr>
          <p:blipFill rotWithShape="1">
            <a:blip r:embed="rId17"/>
            <a:stretch>
              <a:fillRect/>
            </a:stretch>
          </p:blipFill>
          <p:spPr>
            <a:xfrm>
              <a:off x="2783234" y="10283779"/>
              <a:ext cx="1037437" cy="1037437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3808904" y="10284463"/>
            <a:ext cx="1037437" cy="1037437"/>
            <a:chOff x="3808904" y="10284463"/>
            <a:chExt cx="1037437" cy="1037437"/>
          </a:xfrm>
        </p:grpSpPr>
        <p:pic>
          <p:nvPicPr>
            <p:cNvPr id="93" name="Object 92"/>
            <p:cNvPicPr>
              <a:picLocks noChangeAspect="1"/>
            </p:cNvPicPr>
            <p:nvPr/>
          </p:nvPicPr>
          <p:blipFill rotWithShape="1">
            <a:blip r:embed="rId18"/>
            <a:stretch>
              <a:fillRect/>
            </a:stretch>
          </p:blipFill>
          <p:spPr>
            <a:xfrm>
              <a:off x="3808904" y="10284463"/>
              <a:ext cx="1037437" cy="1037437"/>
            </a:xfrm>
            <a:prstGeom prst="rect">
              <a:avLst/>
            </a:prstGeom>
          </p:spPr>
        </p:pic>
      </p:grpSp>
      <p:sp>
        <p:nvSpPr>
          <p:cNvPr id="1032" name="TextBox 1031"/>
          <p:cNvSpPr txBox="1"/>
          <p:nvPr/>
        </p:nvSpPr>
        <p:spPr>
          <a:xfrm>
            <a:off x="7858195" y="2043447"/>
            <a:ext cx="8991600" cy="66808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dirty="0"/>
              <a:t>식물 재배에 대한 관심: 개인 </a:t>
            </a:r>
            <a:r>
              <a:rPr lang="ko-KR" altLang="en-US" dirty="0" err="1"/>
              <a:t>스마트팜</a:t>
            </a:r>
            <a:r>
              <a:rPr lang="ko-KR" altLang="en-US" dirty="0"/>
              <a:t> 프로젝트를 선택한 이유 중 하나는 식물 재배에 대한 관심일 수 있습니다. </a:t>
            </a:r>
            <a:r>
              <a:rPr lang="ko-KR" altLang="en-US" dirty="0" err="1"/>
              <a:t>스마트팜은</a:t>
            </a:r>
            <a:r>
              <a:rPr lang="ko-KR" altLang="en-US" dirty="0"/>
              <a:t> 최신 기술과 </a:t>
            </a:r>
            <a:r>
              <a:rPr lang="ko-KR" altLang="en-US" dirty="0" err="1"/>
              <a:t>IoT</a:t>
            </a:r>
            <a:r>
              <a:rPr lang="ko-KR" altLang="en-US" dirty="0"/>
              <a:t>(</a:t>
            </a:r>
            <a:r>
              <a:rPr lang="ko-KR" altLang="en-US" dirty="0" err="1"/>
              <a:t>Internet</a:t>
            </a:r>
            <a:r>
              <a:rPr lang="ko-KR" altLang="en-US" dirty="0"/>
              <a:t> of </a:t>
            </a:r>
            <a:r>
              <a:rPr lang="ko-KR" altLang="en-US" dirty="0" err="1"/>
              <a:t>Things</a:t>
            </a:r>
            <a:r>
              <a:rPr lang="ko-KR" altLang="en-US" dirty="0"/>
              <a:t>)</a:t>
            </a:r>
            <a:r>
              <a:rPr lang="ko-KR" altLang="en-US" dirty="0" err="1"/>
              <a:t>를</a:t>
            </a:r>
            <a:r>
              <a:rPr lang="ko-KR" altLang="en-US" dirty="0"/>
              <a:t> 활용하여 효율적인 재배 환경을 조성하고 작물을 성공적으로 키우는 데 도움을 줍니다. 자연과 기술의 융합이라는 측면에서 흥미로운 주제일 수 있습니다.</a:t>
            </a:r>
          </a:p>
          <a:p>
            <a:pPr>
              <a:defRPr/>
            </a:pPr>
            <a:endParaRPr lang="ko-KR" altLang="en-US" dirty="0"/>
          </a:p>
          <a:p>
            <a:pPr>
              <a:defRPr/>
            </a:pPr>
            <a:r>
              <a:rPr lang="ko-KR" altLang="en-US" dirty="0"/>
              <a:t>자급자족을 위한 식량 생산: </a:t>
            </a:r>
            <a:r>
              <a:rPr lang="ko-KR" altLang="en-US" dirty="0" err="1"/>
              <a:t>스마트팜은</a:t>
            </a:r>
            <a:r>
              <a:rPr lang="ko-KR" altLang="en-US" dirty="0"/>
              <a:t> 작은 공간에서도 식량을 생산할 수 있는 자급자족을 위한 솔루션으로 각광받고 있습니다. 개인 </a:t>
            </a:r>
            <a:r>
              <a:rPr lang="ko-KR" altLang="en-US" dirty="0" err="1"/>
              <a:t>스마트팜</a:t>
            </a:r>
            <a:r>
              <a:rPr lang="ko-KR" altLang="en-US" dirty="0"/>
              <a:t> 프로젝트를 통해 자신의 음식을 키우고, 신선한 식료품을 공급받을 수 있는 방법에 대한 관심이 있을 수 있습니다.</a:t>
            </a:r>
          </a:p>
          <a:p>
            <a:pPr>
              <a:defRPr/>
            </a:pPr>
            <a:endParaRPr lang="ko-KR" altLang="en-US" dirty="0"/>
          </a:p>
          <a:p>
            <a:pPr>
              <a:defRPr/>
            </a:pPr>
            <a:r>
              <a:rPr lang="ko-KR" altLang="en-US" dirty="0"/>
              <a:t>환경 보호와 지속 가능성: </a:t>
            </a:r>
            <a:r>
              <a:rPr lang="ko-KR" altLang="en-US" dirty="0" err="1"/>
              <a:t>스마트팜은</a:t>
            </a:r>
            <a:r>
              <a:rPr lang="ko-KR" altLang="en-US" dirty="0"/>
              <a:t> 자원 효율성과 지속 가능성을 강조하는데 도움을 줍니다. 개인 </a:t>
            </a:r>
            <a:r>
              <a:rPr lang="ko-KR" altLang="en-US" dirty="0" err="1"/>
              <a:t>스마트팜</a:t>
            </a:r>
            <a:r>
              <a:rPr lang="ko-KR" altLang="en-US" dirty="0"/>
              <a:t> 프로젝트를 통해 더 적은 물과 비료로 더 많은 작물을 생산하고, 환경에 더욱 친화적인 방식으로 식물을 키우는 방법을 탐구하고자 할 수 있습니다.</a:t>
            </a:r>
          </a:p>
          <a:p>
            <a:pPr>
              <a:defRPr/>
            </a:pPr>
            <a:endParaRPr lang="ko-KR" altLang="en-US" dirty="0"/>
          </a:p>
          <a:p>
            <a:pPr>
              <a:defRPr/>
            </a:pPr>
            <a:r>
              <a:rPr lang="ko-KR" altLang="en-US" dirty="0"/>
              <a:t>기술 도전과 새로운 학습 경험: </a:t>
            </a:r>
            <a:r>
              <a:rPr lang="ko-KR" altLang="en-US" dirty="0" err="1"/>
              <a:t>스마트팜은</a:t>
            </a:r>
            <a:r>
              <a:rPr lang="ko-KR" altLang="en-US" dirty="0"/>
              <a:t> 다양한 기술과 도구를 활용하는데 많은 도전과 기회를 제공합니다. 개인 </a:t>
            </a:r>
            <a:r>
              <a:rPr lang="ko-KR" altLang="en-US" dirty="0" err="1"/>
              <a:t>스마트팜</a:t>
            </a:r>
            <a:r>
              <a:rPr lang="ko-KR" altLang="en-US" dirty="0"/>
              <a:t> 프로젝트를 통해 센서, 자동화, 데이터 분석 등과 같은 현대적인 기술을 응용하고, 이를 통해 새로운 학습 경험을 쌓고자 할 수 있습니다.</a:t>
            </a:r>
          </a:p>
          <a:p>
            <a:pPr>
              <a:defRPr/>
            </a:pPr>
            <a:endParaRPr lang="ko-KR" altLang="en-US" dirty="0"/>
          </a:p>
          <a:p>
            <a:pPr>
              <a:defRPr/>
            </a:pPr>
            <a:r>
              <a:rPr lang="ko-KR" altLang="en-US" dirty="0"/>
              <a:t>취미나 삶의 질 향상: </a:t>
            </a:r>
            <a:r>
              <a:rPr lang="ko-KR" altLang="en-US" dirty="0" err="1"/>
              <a:t>스마트팜은</a:t>
            </a:r>
            <a:r>
              <a:rPr lang="ko-KR" altLang="en-US" dirty="0"/>
              <a:t> 일상 생활에 재미와 흥미를 더해줄 수 있는 취미로서의 가치를 가지고 있습니다. 개인 </a:t>
            </a:r>
            <a:r>
              <a:rPr lang="ko-KR" altLang="en-US" dirty="0" err="1"/>
              <a:t>스마트팜</a:t>
            </a:r>
            <a:r>
              <a:rPr lang="ko-KR" altLang="en-US" dirty="0"/>
              <a:t> 프로젝트를 통해 식물을 키우고 관리하는 과정에서 휴식과 스트레스 해소, 창의적인 활동 등을 경험하며 삶의 질을 향상시킬 수 있습니다.</a:t>
            </a:r>
          </a:p>
          <a:p>
            <a:pPr>
              <a:defRPr/>
            </a:pPr>
            <a:endParaRPr lang="ko-KR" altLang="en-US" dirty="0"/>
          </a:p>
          <a:p>
            <a:pPr>
              <a:defRPr/>
            </a:pPr>
            <a:endParaRPr lang="ko-KR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32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286" y="4439381"/>
            <a:ext cx="18285714" cy="5847619"/>
            <a:chOff x="-232854" y="4380952"/>
            <a:chExt cx="18285714" cy="584761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-232854" y="4380952"/>
              <a:ext cx="18285714" cy="584761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760999" y="6760999"/>
            <a:ext cx="3740027" cy="3309403"/>
            <a:chOff x="14760999" y="6760999"/>
            <a:chExt cx="3740027" cy="330940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 rot="5400000">
              <a:off x="14760999" y="6760999"/>
              <a:ext cx="3740027" cy="3309403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-4406276" y="1219200"/>
            <a:ext cx="23871914" cy="3514809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5021981" y="9555388"/>
            <a:ext cx="3573548" cy="414691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517217" y="9555382"/>
            <a:ext cx="1641786" cy="414691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-6227" y="7015697"/>
            <a:ext cx="3740027" cy="3309403"/>
            <a:chOff x="-232854" y="7052502"/>
            <a:chExt cx="3740027" cy="3309403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 rot="10800000">
              <a:off x="-232854" y="7052502"/>
              <a:ext cx="3740027" cy="330940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3507173" y="6850449"/>
            <a:ext cx="2331289" cy="2331289"/>
            <a:chOff x="3507173" y="6850449"/>
            <a:chExt cx="2331289" cy="2331289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3507173" y="6850449"/>
              <a:ext cx="2331289" cy="233128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2321214" y="6850449"/>
            <a:ext cx="2331289" cy="2331289"/>
            <a:chOff x="12321214" y="6850449"/>
            <a:chExt cx="2331289" cy="2331289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12321214" y="6850449"/>
              <a:ext cx="2331289" cy="2331289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7977213" y="6850449"/>
            <a:ext cx="2331289" cy="2331289"/>
            <a:chOff x="7977213" y="6850449"/>
            <a:chExt cx="2331289" cy="2331289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7977213" y="6850449"/>
              <a:ext cx="2331289" cy="2331289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3507173" y="4685714"/>
            <a:ext cx="2463783" cy="1297439"/>
            <a:chOff x="3507173" y="4685714"/>
            <a:chExt cx="2463783" cy="1297439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 rotWithShape="1">
            <a:blip r:embed="rId9"/>
            <a:stretch>
              <a:fillRect/>
            </a:stretch>
          </p:blipFill>
          <p:spPr>
            <a:xfrm>
              <a:off x="3507173" y="4685714"/>
              <a:ext cx="2463783" cy="1297439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2254967" y="4685714"/>
            <a:ext cx="2463783" cy="1297439"/>
            <a:chOff x="12254967" y="4685714"/>
            <a:chExt cx="2463783" cy="1297439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 rotWithShape="1">
            <a:blip r:embed="rId9"/>
            <a:stretch>
              <a:fillRect/>
            </a:stretch>
          </p:blipFill>
          <p:spPr>
            <a:xfrm>
              <a:off x="12254967" y="4685714"/>
              <a:ext cx="2463783" cy="1297439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7958165" y="4685714"/>
            <a:ext cx="2463783" cy="1297439"/>
            <a:chOff x="7958165" y="4685714"/>
            <a:chExt cx="2463783" cy="1297439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 rotWithShape="1">
            <a:blip r:embed="rId9"/>
            <a:stretch>
              <a:fillRect/>
            </a:stretch>
          </p:blipFill>
          <p:spPr>
            <a:xfrm>
              <a:off x="7958165" y="4685714"/>
              <a:ext cx="2463783" cy="1297439"/>
            </a:xfrm>
            <a:prstGeom prst="rect">
              <a:avLst/>
            </a:prstGeom>
          </p:spPr>
        </p:pic>
      </p:grpSp>
      <p:pic>
        <p:nvPicPr>
          <p:cNvPr id="56" name="Object 55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9668445" y="4804866"/>
            <a:ext cx="6407249" cy="1106002"/>
          </a:xfrm>
          <a:prstGeom prst="rect">
            <a:avLst/>
          </a:prstGeom>
        </p:spPr>
      </p:pic>
      <p:pic>
        <p:nvPicPr>
          <p:cNvPr id="57" name="Object 56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7325702" y="4863994"/>
            <a:ext cx="3300927" cy="1114098"/>
          </a:xfrm>
          <a:prstGeom prst="rect">
            <a:avLst/>
          </a:prstGeom>
        </p:spPr>
      </p:pic>
      <p:pic>
        <p:nvPicPr>
          <p:cNvPr id="58" name="Object 57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x="2468029" y="4806294"/>
            <a:ext cx="3657117" cy="1104574"/>
          </a:xfrm>
          <a:prstGeom prst="rect">
            <a:avLst/>
          </a:prstGeom>
        </p:spPr>
      </p:pic>
      <p:sp>
        <p:nvSpPr>
          <p:cNvPr id="1020" name="TextBox 1019"/>
          <p:cNvSpPr txBox="1"/>
          <p:nvPr/>
        </p:nvSpPr>
        <p:spPr>
          <a:xfrm>
            <a:off x="3581400" y="6896100"/>
            <a:ext cx="2209800" cy="11791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defRPr/>
            </a:pPr>
            <a:r>
              <a:rPr lang="en-US" altLang="ko-KR">
                <a:latin typeface="한컴 윤고딕 250"/>
                <a:ea typeface="한컴 윤고딕 250"/>
              </a:rPr>
              <a:t>sMartpaLm</a:t>
            </a:r>
            <a:r>
              <a:rPr lang="ko-KR" altLang="en-US">
                <a:latin typeface="한컴 윤고딕 250"/>
                <a:ea typeface="한컴 윤고딕 250"/>
              </a:rPr>
              <a:t>은 언제든 당신의 농장을 관리할 수 있는 서비스를 제공합니다</a:t>
            </a:r>
            <a:r>
              <a:rPr lang="en-US" altLang="ko-KR">
                <a:latin typeface="한컴 윤고딕 250"/>
                <a:ea typeface="한컴 윤고딕 250"/>
              </a:rPr>
              <a:t>.</a:t>
            </a:r>
          </a:p>
        </p:txBody>
      </p:sp>
      <p:sp>
        <p:nvSpPr>
          <p:cNvPr id="1021" name="TextBox 1020"/>
          <p:cNvSpPr txBox="1"/>
          <p:nvPr/>
        </p:nvSpPr>
        <p:spPr>
          <a:xfrm>
            <a:off x="8001000" y="6896100"/>
            <a:ext cx="2286000" cy="14554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>
              <a:spcBef>
                <a:spcPts val="0"/>
              </a:spcBef>
              <a:buClr>
                <a:schemeClr val="tx1"/>
              </a:buClr>
              <a:buNone/>
              <a:defRPr/>
            </a:pPr>
            <a:r>
              <a:rPr kumimoji="0" lang="en-US" altLang="ko-KR" b="0" i="0" u="none" strike="noStrike" kern="1200" cap="none" spc="0" normalizeH="0" baseline="0">
                <a:solidFill>
                  <a:srgbClr val="000000"/>
                </a:solidFill>
                <a:latin typeface="한컴 윤고딕 250"/>
                <a:ea typeface="한컴 윤고딕 250"/>
              </a:rPr>
              <a:t>sMartpaLm</a:t>
            </a:r>
            <a:r>
              <a:rPr kumimoji="0" lang="ko-KR" altLang="en-US" b="0" i="0" u="none" strike="noStrike" kern="1200" cap="none" spc="0" normalizeH="0" baseline="0">
                <a:solidFill>
                  <a:srgbClr val="000000"/>
                </a:solidFill>
                <a:latin typeface="한컴 윤고딕 250"/>
                <a:ea typeface="한컴 윤고딕 250"/>
              </a:rPr>
              <a:t>이 제공하는 생육 환경 시스템은 </a:t>
            </a:r>
            <a:r>
              <a:rPr lang="ko-KR" altLang="en-US">
                <a:solidFill>
                  <a:schemeClr val="tx1"/>
                </a:solidFill>
                <a:effectLst/>
                <a:latin typeface="한컴 윤고딕 250"/>
                <a:ea typeface="한컴 윤고딕 250"/>
              </a:rPr>
              <a:t>어디서든</a:t>
            </a:r>
            <a:r>
              <a:rPr kumimoji="0" lang="ko-KR" altLang="en-US" b="0" i="0" u="none" strike="noStrike" kern="1200" cap="none" spc="0" normalizeH="0" baseline="0">
                <a:solidFill>
                  <a:srgbClr val="000000"/>
                </a:solidFill>
                <a:latin typeface="한컴 윤고딕 250"/>
                <a:ea typeface="한컴 윤고딕 250"/>
              </a:rPr>
              <a:t> 작물을 </a:t>
            </a:r>
            <a:r>
              <a:rPr kumimoji="0" lang="ko-KR" altLang="en-US" b="0" i="0" u="none" strike="noStrike" kern="1200" cap="none" spc="0" normalizeH="0" baseline="0">
                <a:solidFill>
                  <a:schemeClr val="tx1"/>
                </a:solidFill>
                <a:effectLst/>
                <a:latin typeface="한컴 윤고딕 250"/>
                <a:ea typeface="한컴 윤고딕 250"/>
              </a:rPr>
              <a:t>키울</a:t>
            </a:r>
            <a:r>
              <a:rPr kumimoji="0" lang="ko-KR" altLang="en-US" b="0" i="0" u="none" strike="noStrike" kern="1200" cap="none" spc="0" normalizeH="0" baseline="0">
                <a:solidFill>
                  <a:srgbClr val="000000"/>
                </a:solidFill>
                <a:latin typeface="한컴 윤고딕 250"/>
                <a:ea typeface="한컴 윤고딕 250"/>
              </a:rPr>
              <a:t> 수 있게 도와줍니다</a:t>
            </a:r>
            <a:r>
              <a:rPr kumimoji="0" lang="en-US" altLang="ko-KR" b="0" i="0" u="none" strike="noStrike" kern="1200" cap="none" spc="0" normalizeH="0" baseline="0">
                <a:solidFill>
                  <a:srgbClr val="000000"/>
                </a:solidFill>
                <a:latin typeface="한컴 윤고딕 250"/>
                <a:ea typeface="한컴 윤고딕 250"/>
              </a:rPr>
              <a:t>.</a:t>
            </a:r>
          </a:p>
        </p:txBody>
      </p:sp>
      <p:sp>
        <p:nvSpPr>
          <p:cNvPr id="1022" name="TextBox 1021"/>
          <p:cNvSpPr txBox="1"/>
          <p:nvPr/>
        </p:nvSpPr>
        <p:spPr>
          <a:xfrm>
            <a:off x="12344400" y="6896100"/>
            <a:ext cx="2286000" cy="11791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b="0" i="0" u="none" strike="noStrike" kern="1200" cap="none" spc="0" normalizeH="0" baseline="0">
                <a:solidFill>
                  <a:srgbClr val="000000"/>
                </a:solidFill>
                <a:latin typeface="한컴 윤고딕 250"/>
                <a:ea typeface="한컴 윤고딕 250"/>
              </a:rPr>
              <a:t>sMartpaLm</a:t>
            </a:r>
            <a:r>
              <a:rPr kumimoji="0" lang="ko-KR" altLang="en-US" b="0" i="0" u="none" strike="noStrike" kern="1200" cap="none" spc="0" normalizeH="0" baseline="0">
                <a:solidFill>
                  <a:srgbClr val="000000"/>
                </a:solidFill>
                <a:latin typeface="한컴 윤고딕 250"/>
                <a:ea typeface="한컴 윤고딕 250"/>
              </a:rPr>
              <a:t>은 이 모든 작업을 아주 쉽고 간단하게 조작 할 수 있습니다</a:t>
            </a:r>
            <a:r>
              <a:rPr kumimoji="0" lang="en-US" altLang="ko-KR" b="0" i="0" u="none" strike="noStrike" kern="1200" cap="none" spc="0" normalizeH="0" baseline="0">
                <a:solidFill>
                  <a:srgbClr val="000000"/>
                </a:solidFill>
                <a:latin typeface="한컴 윤고딕 250"/>
                <a:ea typeface="한컴 윤고딕 250"/>
              </a:rPr>
              <a:t>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5021981" y="9555388"/>
            <a:ext cx="3573548" cy="41469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24874" y="9551420"/>
            <a:ext cx="1801510" cy="426576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7412106" y="415534"/>
            <a:ext cx="581605" cy="412005"/>
          </a:xfrm>
          <a:prstGeom prst="rect">
            <a:avLst/>
          </a:prstGeom>
        </p:spPr>
      </p:pic>
      <p:grpSp>
        <p:nvGrpSpPr>
          <p:cNvPr id="1003" name="그룹 1002"/>
          <p:cNvGrpSpPr/>
          <p:nvPr/>
        </p:nvGrpSpPr>
        <p:grpSpPr>
          <a:xfrm>
            <a:off x="2286000" y="1562100"/>
            <a:ext cx="13062273" cy="7848600"/>
            <a:chOff x="1401191" y="1196752"/>
            <a:chExt cx="7347274" cy="5256584"/>
          </a:xfrm>
        </p:grpSpPr>
        <p:sp>
          <p:nvSpPr>
            <p:cNvPr id="1004" name="구름 84"/>
            <p:cNvSpPr/>
            <p:nvPr/>
          </p:nvSpPr>
          <p:spPr>
            <a:xfrm>
              <a:off x="3923928" y="2924944"/>
              <a:ext cx="4608512" cy="3528392"/>
            </a:xfrm>
            <a:prstGeom prst="cloud">
              <a:avLst/>
            </a:prstGeom>
            <a:no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>
                  <a:solidFill>
                    <a:schemeClr val="tx1"/>
                  </a:solidFill>
                </a:rPr>
                <a:t>AWS</a:t>
              </a:r>
              <a:endParaRPr lang="ko-KR" altLang="en-US"/>
            </a:p>
          </p:txBody>
        </p:sp>
        <p:sp>
          <p:nvSpPr>
            <p:cNvPr id="1005" name="순서도: 자기 디스크 85"/>
            <p:cNvSpPr/>
            <p:nvPr/>
          </p:nvSpPr>
          <p:spPr>
            <a:xfrm>
              <a:off x="6513759" y="5301208"/>
              <a:ext cx="914400" cy="648072"/>
            </a:xfrm>
            <a:prstGeom prst="flowChartMagneticDisk">
              <a:avLst/>
            </a:prstGeom>
            <a:ln w="19050" cmpd="sng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/>
                <a:t>DB</a:t>
              </a:r>
            </a:p>
            <a:p>
              <a:pPr algn="ctr">
                <a:defRPr/>
              </a:pPr>
              <a:r>
                <a:rPr lang="en-US" altLang="ko-KR" sz="800"/>
                <a:t>(MySQL)</a:t>
              </a:r>
              <a:endParaRPr lang="ko-KR" altLang="en-US" sz="800"/>
            </a:p>
          </p:txBody>
        </p:sp>
        <p:grpSp>
          <p:nvGrpSpPr>
            <p:cNvPr id="1006" name="그룹 86"/>
            <p:cNvGrpSpPr/>
            <p:nvPr/>
          </p:nvGrpSpPr>
          <p:grpSpPr>
            <a:xfrm>
              <a:off x="3993478" y="3933057"/>
              <a:ext cx="1188824" cy="1080120"/>
              <a:chOff x="4128887" y="4509120"/>
              <a:chExt cx="1438769" cy="1296144"/>
            </a:xfrm>
          </p:grpSpPr>
          <p:pic>
            <p:nvPicPr>
              <p:cNvPr id="1007" name="Picture 5" descr="https://d1.awsstatic.com/IoT_64.e2bf3b575c9de230e1246fb115a068bd81e5662f.png"/>
              <p:cNvPicPr>
                <a:picLocks noChangeAspect="1" noChangeArrowheads="1"/>
              </p:cNvPicPr>
              <p:nvPr/>
            </p:nvPicPr>
            <p:blipFill rotWithShape="1">
              <a:blip r:embed="rId5"/>
              <a:srcRect/>
              <a:stretch>
                <a:fillRect/>
              </a:stretch>
            </p:blipFill>
            <p:spPr>
              <a:xfrm>
                <a:off x="4128887" y="4509120"/>
                <a:ext cx="1296144" cy="1296144"/>
              </a:xfrm>
              <a:prstGeom prst="rect">
                <a:avLst/>
              </a:prstGeom>
              <a:noFill/>
            </p:spPr>
          </p:pic>
          <p:sp>
            <p:nvSpPr>
              <p:cNvPr id="1008" name="TextBox 88"/>
              <p:cNvSpPr txBox="1"/>
              <p:nvPr/>
            </p:nvSpPr>
            <p:spPr>
              <a:xfrm>
                <a:off x="4176008" y="5445222"/>
                <a:ext cx="1391648" cy="3413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en-US" altLang="ko-KR" sz="1400">
                    <a:solidFill>
                      <a:schemeClr val="accent2"/>
                    </a:solidFill>
                  </a:rPr>
                  <a:t>MQTT Broker</a:t>
                </a:r>
              </a:p>
              <a:p>
                <a:pPr algn="ctr">
                  <a:defRPr/>
                </a:pPr>
                <a:r>
                  <a:rPr lang="en-US" altLang="ko-KR" sz="800">
                    <a:solidFill>
                      <a:schemeClr val="accent2"/>
                    </a:solidFill>
                  </a:rPr>
                  <a:t>(Mosquitto)</a:t>
                </a:r>
              </a:p>
            </p:txBody>
          </p:sp>
        </p:grpSp>
        <p:pic>
          <p:nvPicPr>
            <p:cNvPr id="1009" name="Picture 28"/>
            <p:cNvPicPr>
              <a:picLocks noChangeAspect="1" noChangeArrowheads="1"/>
            </p:cNvPicPr>
            <p:nvPr/>
          </p:nvPicPr>
          <p:blipFill rotWithShape="1">
            <a:blip r:embed="rId6"/>
            <a:srcRect/>
            <a:stretch>
              <a:fillRect/>
            </a:stretch>
          </p:blipFill>
          <p:spPr>
            <a:xfrm>
              <a:off x="1401191" y="2106933"/>
              <a:ext cx="1296144" cy="1322067"/>
            </a:xfrm>
            <a:prstGeom prst="rect">
              <a:avLst/>
            </a:prstGeom>
            <a:noFill/>
            <a:ln w="9525">
              <a:noFill/>
              <a:miter/>
            </a:ln>
            <a:effectLst/>
          </p:spPr>
        </p:pic>
        <p:pic>
          <p:nvPicPr>
            <p:cNvPr id="1010" name="Picture 19" descr="★품절★라즈베리파이4 B (Raspberry pi4 B) Model B 1GB"/>
            <p:cNvPicPr>
              <a:picLocks noChangeAspect="1" noChangeArrowheads="1"/>
            </p:cNvPicPr>
            <p:nvPr/>
          </p:nvPicPr>
          <p:blipFill rotWithShape="1">
            <a:blip r:embed="rId7"/>
            <a:srcRect/>
            <a:stretch>
              <a:fillRect/>
            </a:stretch>
          </p:blipFill>
          <p:spPr>
            <a:xfrm>
              <a:off x="2121270" y="1962917"/>
              <a:ext cx="648072" cy="599874"/>
            </a:xfrm>
            <a:prstGeom prst="rect">
              <a:avLst/>
            </a:prstGeom>
            <a:noFill/>
          </p:spPr>
        </p:pic>
        <p:pic>
          <p:nvPicPr>
            <p:cNvPr id="1011" name="Picture 21"/>
            <p:cNvPicPr>
              <a:picLocks noChangeAspect="1" noChangeArrowheads="1"/>
            </p:cNvPicPr>
            <p:nvPr/>
          </p:nvPicPr>
          <p:blipFill rotWithShape="1">
            <a:blip r:embed="rId8"/>
            <a:srcRect/>
            <a:stretch>
              <a:fillRect/>
            </a:stretch>
          </p:blipFill>
          <p:spPr>
            <a:xfrm>
              <a:off x="7377855" y="1268760"/>
              <a:ext cx="1134126" cy="1152128"/>
            </a:xfrm>
            <a:prstGeom prst="rect">
              <a:avLst/>
            </a:prstGeom>
            <a:noFill/>
            <a:ln w="9525">
              <a:noFill/>
              <a:miter/>
            </a:ln>
            <a:effectLst/>
          </p:spPr>
        </p:pic>
        <p:pic>
          <p:nvPicPr>
            <p:cNvPr id="1012" name="Picture 23" descr="모바일(mobile)&quot;의 뜻/어원/유래에 대하여 : 네이버 블로그"/>
            <p:cNvPicPr>
              <a:picLocks noChangeAspect="1" noChangeArrowheads="1"/>
            </p:cNvPicPr>
            <p:nvPr/>
          </p:nvPicPr>
          <p:blipFill rotWithShape="1">
            <a:blip r:embed="rId9"/>
            <a:srcRect/>
            <a:stretch>
              <a:fillRect/>
            </a:stretch>
          </p:blipFill>
          <p:spPr>
            <a:xfrm>
              <a:off x="4203625" y="1196752"/>
              <a:ext cx="1158006" cy="1440160"/>
            </a:xfrm>
            <a:prstGeom prst="rect">
              <a:avLst/>
            </a:prstGeom>
            <a:noFill/>
          </p:spPr>
        </p:pic>
        <p:pic>
          <p:nvPicPr>
            <p:cNvPr id="1013" name="Picture 25" descr="스파르타코딩클럽"/>
            <p:cNvPicPr>
              <a:picLocks noChangeAspect="1" noChangeArrowheads="1"/>
            </p:cNvPicPr>
            <p:nvPr/>
          </p:nvPicPr>
          <p:blipFill rotWithShape="1">
            <a:blip r:embed="rId10"/>
            <a:srcRect/>
            <a:stretch>
              <a:fillRect/>
            </a:stretch>
          </p:blipFill>
          <p:spPr>
            <a:xfrm>
              <a:off x="7377855" y="3861048"/>
              <a:ext cx="792089" cy="720080"/>
            </a:xfrm>
            <a:prstGeom prst="rect">
              <a:avLst/>
            </a:prstGeom>
            <a:noFill/>
          </p:spPr>
        </p:pic>
        <p:grpSp>
          <p:nvGrpSpPr>
            <p:cNvPr id="1014" name="그룹 94"/>
            <p:cNvGrpSpPr/>
            <p:nvPr/>
          </p:nvGrpSpPr>
          <p:grpSpPr>
            <a:xfrm>
              <a:off x="1401191" y="3356991"/>
              <a:ext cx="1368151" cy="1466083"/>
              <a:chOff x="899592" y="1052736"/>
              <a:chExt cx="1368151" cy="1466083"/>
            </a:xfrm>
          </p:grpSpPr>
          <p:pic>
            <p:nvPicPr>
              <p:cNvPr id="1015" name="Picture 28"/>
              <p:cNvPicPr>
                <a:picLocks noChangeAspect="1" noChangeArrowheads="1"/>
              </p:cNvPicPr>
              <p:nvPr/>
            </p:nvPicPr>
            <p:blipFill rotWithShape="1">
              <a:blip r:embed="rId6"/>
              <a:srcRect/>
              <a:stretch>
                <a:fillRect/>
              </a:stretch>
            </p:blipFill>
            <p:spPr>
              <a:xfrm>
                <a:off x="899592" y="1196752"/>
                <a:ext cx="1296144" cy="1322067"/>
              </a:xfrm>
              <a:prstGeom prst="rect">
                <a:avLst/>
              </a:prstGeom>
              <a:noFill/>
              <a:ln w="9525">
                <a:noFill/>
                <a:miter/>
              </a:ln>
              <a:effectLst/>
            </p:spPr>
          </p:pic>
          <p:pic>
            <p:nvPicPr>
              <p:cNvPr id="1016" name="Picture 19" descr="★품절★라즈베리파이4 B (Raspberry pi4 B) Model B 1GB"/>
              <p:cNvPicPr>
                <a:picLocks noChangeAspect="1" noChangeArrowheads="1"/>
              </p:cNvPicPr>
              <p:nvPr/>
            </p:nvPicPr>
            <p:blipFill rotWithShape="1">
              <a:blip r:embed="rId7"/>
              <a:srcRect/>
              <a:stretch>
                <a:fillRect/>
              </a:stretch>
            </p:blipFill>
            <p:spPr>
              <a:xfrm>
                <a:off x="1619671" y="1052736"/>
                <a:ext cx="648072" cy="599874"/>
              </a:xfrm>
              <a:prstGeom prst="rect">
                <a:avLst/>
              </a:prstGeom>
              <a:noFill/>
            </p:spPr>
          </p:pic>
        </p:grpSp>
        <p:grpSp>
          <p:nvGrpSpPr>
            <p:cNvPr id="1017" name="그룹 97"/>
            <p:cNvGrpSpPr/>
            <p:nvPr/>
          </p:nvGrpSpPr>
          <p:grpSpPr>
            <a:xfrm>
              <a:off x="1401191" y="4725143"/>
              <a:ext cx="1368151" cy="1466083"/>
              <a:chOff x="899592" y="1052736"/>
              <a:chExt cx="1368151" cy="1466083"/>
            </a:xfrm>
          </p:grpSpPr>
          <p:pic>
            <p:nvPicPr>
              <p:cNvPr id="1018" name="Picture 28"/>
              <p:cNvPicPr>
                <a:picLocks noChangeAspect="1" noChangeArrowheads="1"/>
              </p:cNvPicPr>
              <p:nvPr/>
            </p:nvPicPr>
            <p:blipFill rotWithShape="1">
              <a:blip r:embed="rId6"/>
              <a:srcRect/>
              <a:stretch>
                <a:fillRect/>
              </a:stretch>
            </p:blipFill>
            <p:spPr>
              <a:xfrm>
                <a:off x="899592" y="1196752"/>
                <a:ext cx="1296144" cy="1322067"/>
              </a:xfrm>
              <a:prstGeom prst="rect">
                <a:avLst/>
              </a:prstGeom>
              <a:noFill/>
              <a:ln w="9525">
                <a:noFill/>
                <a:miter/>
              </a:ln>
              <a:effectLst/>
            </p:spPr>
          </p:pic>
          <p:pic>
            <p:nvPicPr>
              <p:cNvPr id="1019" name="Picture 19" descr="★품절★라즈베리파이4 B (Raspberry pi4 B) Model B 1GB"/>
              <p:cNvPicPr>
                <a:picLocks noChangeAspect="1" noChangeArrowheads="1"/>
              </p:cNvPicPr>
              <p:nvPr/>
            </p:nvPicPr>
            <p:blipFill rotWithShape="1">
              <a:blip r:embed="rId7"/>
              <a:srcRect/>
              <a:stretch>
                <a:fillRect/>
              </a:stretch>
            </p:blipFill>
            <p:spPr>
              <a:xfrm>
                <a:off x="1619671" y="1052736"/>
                <a:ext cx="648072" cy="599874"/>
              </a:xfrm>
              <a:prstGeom prst="rect">
                <a:avLst/>
              </a:prstGeom>
              <a:noFill/>
            </p:spPr>
          </p:pic>
        </p:grpSp>
        <p:pic>
          <p:nvPicPr>
            <p:cNvPr id="1020" name="Picture 30" descr="카메라 - 무료 전자개 아이콘"/>
            <p:cNvPicPr>
              <a:picLocks noChangeAspect="1" noChangeArrowheads="1"/>
            </p:cNvPicPr>
            <p:nvPr/>
          </p:nvPicPr>
          <p:blipFill rotWithShape="1">
            <a:blip r:embed="rId11"/>
            <a:srcRect/>
            <a:stretch>
              <a:fillRect/>
            </a:stretch>
          </p:blipFill>
          <p:spPr>
            <a:xfrm>
              <a:off x="2265287" y="5589240"/>
              <a:ext cx="576064" cy="576064"/>
            </a:xfrm>
            <a:prstGeom prst="rect">
              <a:avLst/>
            </a:prstGeom>
            <a:noFill/>
          </p:spPr>
        </p:pic>
        <p:sp>
          <p:nvSpPr>
            <p:cNvPr id="1021" name="정육면체 101"/>
            <p:cNvSpPr/>
            <p:nvPr/>
          </p:nvSpPr>
          <p:spPr>
            <a:xfrm>
              <a:off x="4641551" y="5373216"/>
              <a:ext cx="1152128" cy="720080"/>
            </a:xfrm>
            <a:prstGeom prst="cube">
              <a:avLst>
                <a:gd name="adj" fmla="val 25000"/>
              </a:avLst>
            </a:prstGeom>
            <a:noFill/>
            <a:ln w="19050" cmpd="sng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000" b="1">
                  <a:solidFill>
                    <a:schemeClr val="accent2"/>
                  </a:solidFill>
                </a:rPr>
                <a:t>Nginx-ptmp</a:t>
              </a:r>
            </a:p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1022" name="구부러진 연결선 43"/>
            <p:cNvCxnSpPr>
              <a:stCxn id="1010" idx="3"/>
              <a:endCxn id="1007" idx="0"/>
            </p:cNvCxnSpPr>
            <p:nvPr/>
          </p:nvCxnSpPr>
          <p:spPr>
            <a:xfrm>
              <a:off x="2769342" y="2262854"/>
              <a:ext cx="1759624" cy="1670204"/>
            </a:xfrm>
            <a:prstGeom prst="curvedConnector2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23" name="TextBox 103"/>
            <p:cNvSpPr txBox="1"/>
            <p:nvPr/>
          </p:nvSpPr>
          <p:spPr>
            <a:xfrm>
              <a:off x="2072823" y="1860628"/>
              <a:ext cx="680605" cy="14502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900">
                  <a:solidFill>
                    <a:schemeClr val="accent2"/>
                  </a:solidFill>
                </a:rPr>
                <a:t>paho-mqtt</a:t>
              </a:r>
              <a:endParaRPr lang="ko-KR" altLang="en-US" sz="900">
                <a:solidFill>
                  <a:schemeClr val="accent2"/>
                </a:solidFill>
              </a:endParaRPr>
            </a:p>
          </p:txBody>
        </p:sp>
        <p:sp>
          <p:nvSpPr>
            <p:cNvPr id="1024" name="TextBox 104"/>
            <p:cNvSpPr txBox="1"/>
            <p:nvPr/>
          </p:nvSpPr>
          <p:spPr>
            <a:xfrm>
              <a:off x="2769342" y="2106932"/>
              <a:ext cx="1260436" cy="17941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200"/>
                <a:t>Publish:</a:t>
              </a:r>
              <a:r>
                <a:rPr lang="ko-KR" altLang="en-US" sz="1200"/>
                <a:t>생육정보</a:t>
              </a:r>
            </a:p>
          </p:txBody>
        </p:sp>
        <p:sp>
          <p:nvSpPr>
            <p:cNvPr id="1025" name="TextBox 105"/>
            <p:cNvSpPr txBox="1"/>
            <p:nvPr/>
          </p:nvSpPr>
          <p:spPr>
            <a:xfrm>
              <a:off x="2481310" y="2420886"/>
              <a:ext cx="1415118" cy="17804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200"/>
                <a:t>Subscribe:</a:t>
              </a:r>
              <a:r>
                <a:rPr lang="ko-KR" altLang="en-US" sz="1200"/>
                <a:t>제어신호</a:t>
              </a:r>
            </a:p>
          </p:txBody>
        </p:sp>
        <p:sp>
          <p:nvSpPr>
            <p:cNvPr id="1026" name="TextBox 106"/>
            <p:cNvSpPr txBox="1"/>
            <p:nvPr/>
          </p:nvSpPr>
          <p:spPr>
            <a:xfrm>
              <a:off x="7370833" y="4536079"/>
              <a:ext cx="1021396" cy="1807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200"/>
                <a:t>Back-end, ML</a:t>
              </a:r>
              <a:endParaRPr lang="ko-KR" altLang="en-US" sz="1200"/>
            </a:p>
          </p:txBody>
        </p:sp>
        <p:cxnSp>
          <p:nvCxnSpPr>
            <p:cNvPr id="1027" name="구부러진 연결선 52"/>
            <p:cNvCxnSpPr>
              <a:stCxn id="1013" idx="1"/>
            </p:cNvCxnSpPr>
            <p:nvPr/>
          </p:nvCxnSpPr>
          <p:spPr>
            <a:xfrm rot="10800000">
              <a:off x="4788025" y="4221088"/>
              <a:ext cx="2589831" cy="12700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8" name="구부러진 연결선 43"/>
            <p:cNvCxnSpPr>
              <a:stCxn id="1029" idx="0"/>
            </p:cNvCxnSpPr>
            <p:nvPr/>
          </p:nvCxnSpPr>
          <p:spPr>
            <a:xfrm rot="16200000" flipV="1">
              <a:off x="2783490" y="2337192"/>
              <a:ext cx="1584756" cy="1608131"/>
            </a:xfrm>
            <a:prstGeom prst="curvedConnector2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29" name="TextBox 109"/>
            <p:cNvSpPr txBox="1"/>
            <p:nvPr/>
          </p:nvSpPr>
          <p:spPr>
            <a:xfrm>
              <a:off x="4287567" y="3933636"/>
              <a:ext cx="184731" cy="21544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endParaRPr lang="ko-KR" altLang="en-US" sz="800"/>
            </a:p>
          </p:txBody>
        </p:sp>
        <p:sp>
          <p:nvSpPr>
            <p:cNvPr id="1030" name="TextBox 110"/>
            <p:cNvSpPr txBox="1"/>
            <p:nvPr/>
          </p:nvSpPr>
          <p:spPr>
            <a:xfrm rot="2810037">
              <a:off x="3130387" y="3285345"/>
              <a:ext cx="1424704" cy="14793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200"/>
                <a:t>Publish:</a:t>
              </a:r>
              <a:r>
                <a:rPr lang="ko-KR" altLang="en-US" sz="1200"/>
                <a:t> 제어신호</a:t>
              </a:r>
            </a:p>
          </p:txBody>
        </p:sp>
        <p:sp>
          <p:nvSpPr>
            <p:cNvPr id="1031" name="TextBox 111"/>
            <p:cNvSpPr txBox="1"/>
            <p:nvPr/>
          </p:nvSpPr>
          <p:spPr>
            <a:xfrm rot="3181172">
              <a:off x="4078028" y="2937567"/>
              <a:ext cx="1209735" cy="15094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200"/>
                <a:t>Subscribe:</a:t>
              </a:r>
              <a:r>
                <a:rPr lang="ko-KR" altLang="en-US" sz="1200"/>
                <a:t> 생육정보</a:t>
              </a:r>
            </a:p>
          </p:txBody>
        </p:sp>
        <p:sp>
          <p:nvSpPr>
            <p:cNvPr id="1032" name="TextBox 112"/>
            <p:cNvSpPr txBox="1"/>
            <p:nvPr/>
          </p:nvSpPr>
          <p:spPr>
            <a:xfrm>
              <a:off x="4772844" y="4005643"/>
              <a:ext cx="1561984" cy="1817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200"/>
                <a:t>Subscribe:</a:t>
              </a:r>
              <a:r>
                <a:rPr lang="ko-KR" altLang="en-US" sz="1200"/>
                <a:t>팜제어정보</a:t>
              </a:r>
            </a:p>
          </p:txBody>
        </p:sp>
        <p:sp>
          <p:nvSpPr>
            <p:cNvPr id="1033" name="TextBox 113"/>
            <p:cNvSpPr txBox="1"/>
            <p:nvPr/>
          </p:nvSpPr>
          <p:spPr>
            <a:xfrm>
              <a:off x="6369742" y="4077071"/>
              <a:ext cx="1450985" cy="1804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200"/>
                <a:t>Publish :</a:t>
              </a:r>
              <a:r>
                <a:rPr lang="ko-KR" altLang="en-US" sz="1200"/>
                <a:t>팜제어정보</a:t>
              </a:r>
            </a:p>
          </p:txBody>
        </p:sp>
        <p:sp>
          <p:nvSpPr>
            <p:cNvPr id="1034" name="TextBox 114"/>
            <p:cNvSpPr txBox="1"/>
            <p:nvPr/>
          </p:nvSpPr>
          <p:spPr>
            <a:xfrm>
              <a:off x="4713559" y="4293676"/>
              <a:ext cx="184731" cy="21544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endParaRPr lang="ko-KR" altLang="en-US" sz="800"/>
            </a:p>
          </p:txBody>
        </p:sp>
        <p:sp>
          <p:nvSpPr>
            <p:cNvPr id="1035" name="TextBox 115"/>
            <p:cNvSpPr txBox="1"/>
            <p:nvPr/>
          </p:nvSpPr>
          <p:spPr>
            <a:xfrm>
              <a:off x="4736455" y="4297823"/>
              <a:ext cx="1264999" cy="17663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200"/>
                <a:t>Publish:</a:t>
              </a:r>
              <a:r>
                <a:rPr lang="ko-KR" altLang="en-US" sz="1200"/>
                <a:t>생육정보</a:t>
              </a:r>
            </a:p>
          </p:txBody>
        </p:sp>
        <p:sp>
          <p:nvSpPr>
            <p:cNvPr id="1036" name="TextBox 116"/>
            <p:cNvSpPr txBox="1"/>
            <p:nvPr/>
          </p:nvSpPr>
          <p:spPr>
            <a:xfrm>
              <a:off x="6297735" y="4365104"/>
              <a:ext cx="1152128" cy="1795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200"/>
                <a:t>Subscribe:</a:t>
              </a:r>
              <a:r>
                <a:rPr lang="ko-KR" altLang="en-US" sz="1200"/>
                <a:t> 생육정보</a:t>
              </a:r>
            </a:p>
          </p:txBody>
        </p:sp>
        <p:sp>
          <p:nvSpPr>
            <p:cNvPr id="1037" name="TextBox 117"/>
            <p:cNvSpPr txBox="1"/>
            <p:nvPr/>
          </p:nvSpPr>
          <p:spPr>
            <a:xfrm>
              <a:off x="4569542" y="2478087"/>
              <a:ext cx="930049" cy="1463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900">
                  <a:solidFill>
                    <a:schemeClr val="tx2"/>
                  </a:solidFill>
                </a:rPr>
                <a:t>Mobile web</a:t>
              </a:r>
              <a:endParaRPr lang="ko-KR" altLang="en-US" sz="900">
                <a:solidFill>
                  <a:schemeClr val="tx2"/>
                </a:solidFill>
              </a:endParaRPr>
            </a:p>
          </p:txBody>
        </p:sp>
        <p:cxnSp>
          <p:nvCxnSpPr>
            <p:cNvPr id="1038" name="구부러진 연결선 43"/>
            <p:cNvCxnSpPr>
              <a:stCxn id="1066" idx="0"/>
              <a:endCxn id="1012" idx="3"/>
            </p:cNvCxnSpPr>
            <p:nvPr/>
          </p:nvCxnSpPr>
          <p:spPr>
            <a:xfrm rot="16200000" flipV="1">
              <a:off x="5275720" y="2002743"/>
              <a:ext cx="1080120" cy="908298"/>
            </a:xfrm>
            <a:prstGeom prst="curvedConnector2">
              <a:avLst/>
            </a:prstGeom>
            <a:ln>
              <a:solidFill>
                <a:schemeClr val="accent5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9" name="TextBox 119"/>
            <p:cNvSpPr txBox="1"/>
            <p:nvPr/>
          </p:nvSpPr>
          <p:spPr>
            <a:xfrm>
              <a:off x="5364088" y="1322878"/>
              <a:ext cx="936104" cy="17880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1200"/>
                <a:t>생육정보</a:t>
              </a:r>
            </a:p>
          </p:txBody>
        </p:sp>
        <p:sp>
          <p:nvSpPr>
            <p:cNvPr id="1040" name="TextBox 120"/>
            <p:cNvSpPr txBox="1"/>
            <p:nvPr/>
          </p:nvSpPr>
          <p:spPr>
            <a:xfrm>
              <a:off x="5171021" y="1988840"/>
              <a:ext cx="184731" cy="21544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endParaRPr lang="ko-KR" altLang="en-US" sz="800"/>
            </a:p>
          </p:txBody>
        </p:sp>
        <p:sp>
          <p:nvSpPr>
            <p:cNvPr id="1041" name="TextBox 121"/>
            <p:cNvSpPr txBox="1"/>
            <p:nvPr/>
          </p:nvSpPr>
          <p:spPr>
            <a:xfrm>
              <a:off x="5989484" y="3024014"/>
              <a:ext cx="184731" cy="21544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endParaRPr lang="ko-KR" altLang="en-US" sz="800"/>
            </a:p>
          </p:txBody>
        </p:sp>
        <p:cxnSp>
          <p:nvCxnSpPr>
            <p:cNvPr id="1042" name="구부러진 연결선 43"/>
            <p:cNvCxnSpPr>
              <a:stCxn id="1040" idx="3"/>
              <a:endCxn id="1041" idx="0"/>
            </p:cNvCxnSpPr>
            <p:nvPr/>
          </p:nvCxnSpPr>
          <p:spPr>
            <a:xfrm>
              <a:off x="5355752" y="2096562"/>
              <a:ext cx="726098" cy="927452"/>
            </a:xfrm>
            <a:prstGeom prst="curvedConnector2">
              <a:avLst/>
            </a:prstGeom>
            <a:ln>
              <a:solidFill>
                <a:schemeClr val="accent5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3" name="TextBox 123"/>
            <p:cNvSpPr txBox="1"/>
            <p:nvPr/>
          </p:nvSpPr>
          <p:spPr>
            <a:xfrm>
              <a:off x="5384084" y="2636911"/>
              <a:ext cx="931693" cy="17891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1200"/>
                <a:t>팜제어정보</a:t>
              </a:r>
            </a:p>
          </p:txBody>
        </p:sp>
        <p:sp>
          <p:nvSpPr>
            <p:cNvPr id="1044" name="TextBox 124"/>
            <p:cNvSpPr txBox="1"/>
            <p:nvPr/>
          </p:nvSpPr>
          <p:spPr>
            <a:xfrm>
              <a:off x="3555095" y="2628118"/>
              <a:ext cx="560408" cy="181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200"/>
                <a:t>TCI/IP</a:t>
              </a:r>
              <a:endParaRPr lang="ko-KR" altLang="en-US" sz="1200"/>
            </a:p>
          </p:txBody>
        </p:sp>
        <p:sp>
          <p:nvSpPr>
            <p:cNvPr id="1045" name="TextBox 125"/>
            <p:cNvSpPr txBox="1"/>
            <p:nvPr/>
          </p:nvSpPr>
          <p:spPr>
            <a:xfrm>
              <a:off x="5751951" y="2276871"/>
              <a:ext cx="516202" cy="1817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200"/>
                <a:t>HTTP</a:t>
              </a:r>
              <a:endParaRPr lang="ko-KR" altLang="en-US" sz="1200"/>
            </a:p>
          </p:txBody>
        </p:sp>
        <p:cxnSp>
          <p:nvCxnSpPr>
            <p:cNvPr id="1046" name="구부러진 연결선 43"/>
            <p:cNvCxnSpPr>
              <a:stCxn id="1066" idx="0"/>
              <a:endCxn id="1011" idx="1"/>
            </p:cNvCxnSpPr>
            <p:nvPr/>
          </p:nvCxnSpPr>
          <p:spPr>
            <a:xfrm rot="5400000" flipH="1" flipV="1">
              <a:off x="6247828" y="1866925"/>
              <a:ext cx="1152128" cy="1107926"/>
            </a:xfrm>
            <a:prstGeom prst="curvedConnector2">
              <a:avLst/>
            </a:prstGeom>
            <a:ln>
              <a:solidFill>
                <a:schemeClr val="accent5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7" name="TextBox 127"/>
            <p:cNvSpPr txBox="1"/>
            <p:nvPr/>
          </p:nvSpPr>
          <p:spPr>
            <a:xfrm>
              <a:off x="6405413" y="2276871"/>
              <a:ext cx="758873" cy="1817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200"/>
                <a:t>HTTP</a:t>
              </a:r>
              <a:endParaRPr lang="ko-KR" altLang="en-US" sz="1200"/>
            </a:p>
          </p:txBody>
        </p:sp>
        <p:sp>
          <p:nvSpPr>
            <p:cNvPr id="1048" name="TextBox 128"/>
            <p:cNvSpPr txBox="1"/>
            <p:nvPr/>
          </p:nvSpPr>
          <p:spPr>
            <a:xfrm>
              <a:off x="6341140" y="3024014"/>
              <a:ext cx="184731" cy="21544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endParaRPr lang="ko-KR" altLang="en-US" sz="800"/>
            </a:p>
          </p:txBody>
        </p:sp>
        <p:cxnSp>
          <p:nvCxnSpPr>
            <p:cNvPr id="1049" name="구부러진 연결선 43"/>
            <p:cNvCxnSpPr>
              <a:stCxn id="1050" idx="1"/>
              <a:endCxn id="1048" idx="0"/>
            </p:cNvCxnSpPr>
            <p:nvPr/>
          </p:nvCxnSpPr>
          <p:spPr>
            <a:xfrm rot="10800000" flipV="1">
              <a:off x="6433506" y="2024554"/>
              <a:ext cx="945362" cy="999460"/>
            </a:xfrm>
            <a:prstGeom prst="curvedConnector2">
              <a:avLst/>
            </a:prstGeom>
            <a:ln>
              <a:solidFill>
                <a:schemeClr val="accent5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0" name="TextBox 130"/>
            <p:cNvSpPr txBox="1"/>
            <p:nvPr/>
          </p:nvSpPr>
          <p:spPr>
            <a:xfrm>
              <a:off x="7378868" y="1916832"/>
              <a:ext cx="184731" cy="21544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endParaRPr lang="ko-KR" altLang="en-US" sz="800"/>
            </a:p>
          </p:txBody>
        </p:sp>
        <p:sp>
          <p:nvSpPr>
            <p:cNvPr id="1051" name="TextBox 131"/>
            <p:cNvSpPr txBox="1"/>
            <p:nvPr/>
          </p:nvSpPr>
          <p:spPr>
            <a:xfrm>
              <a:off x="6588224" y="1327650"/>
              <a:ext cx="864096" cy="18041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1200"/>
                <a:t>생육정보</a:t>
              </a:r>
            </a:p>
          </p:txBody>
        </p:sp>
        <p:sp>
          <p:nvSpPr>
            <p:cNvPr id="1052" name="TextBox 132"/>
            <p:cNvSpPr txBox="1"/>
            <p:nvPr/>
          </p:nvSpPr>
          <p:spPr>
            <a:xfrm>
              <a:off x="6513759" y="2636911"/>
              <a:ext cx="925970" cy="17891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1200"/>
                <a:t>팜제어정보</a:t>
              </a:r>
            </a:p>
          </p:txBody>
        </p:sp>
        <p:cxnSp>
          <p:nvCxnSpPr>
            <p:cNvPr id="1053" name="구부러진 연결선 43"/>
            <p:cNvCxnSpPr>
              <a:stCxn id="1066" idx="3"/>
            </p:cNvCxnSpPr>
            <p:nvPr/>
          </p:nvCxnSpPr>
          <p:spPr>
            <a:xfrm>
              <a:off x="6746179" y="3406527"/>
              <a:ext cx="1027721" cy="337567"/>
            </a:xfrm>
            <a:prstGeom prst="curvedConnector2">
              <a:avLst/>
            </a:prstGeom>
            <a:ln>
              <a:solidFill>
                <a:schemeClr val="tx1"/>
              </a:solidFill>
              <a:prstDash val="sysDash"/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4" name="TextBox 134"/>
            <p:cNvSpPr txBox="1"/>
            <p:nvPr/>
          </p:nvSpPr>
          <p:spPr>
            <a:xfrm>
              <a:off x="5806804" y="3479622"/>
              <a:ext cx="184731" cy="21544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endParaRPr lang="ko-KR" altLang="en-US" sz="800"/>
            </a:p>
          </p:txBody>
        </p:sp>
        <p:cxnSp>
          <p:nvCxnSpPr>
            <p:cNvPr id="1055" name="구부러진 연결선 43"/>
            <p:cNvCxnSpPr>
              <a:stCxn id="1056" idx="0"/>
              <a:endCxn id="1072" idx="1"/>
            </p:cNvCxnSpPr>
            <p:nvPr/>
          </p:nvCxnSpPr>
          <p:spPr>
            <a:xfrm rot="5400000" flipH="1" flipV="1">
              <a:off x="6151419" y="3139706"/>
              <a:ext cx="13052" cy="2438905"/>
            </a:xfrm>
            <a:prstGeom prst="curvedConnector2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6" name="TextBox 136"/>
            <p:cNvSpPr txBox="1"/>
            <p:nvPr/>
          </p:nvSpPr>
          <p:spPr>
            <a:xfrm>
              <a:off x="4846127" y="4365684"/>
              <a:ext cx="184731" cy="21544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endParaRPr lang="ko-KR" altLang="en-US" sz="800"/>
            </a:p>
          </p:txBody>
        </p:sp>
        <p:sp>
          <p:nvSpPr>
            <p:cNvPr id="1057" name="TextBox 137"/>
            <p:cNvSpPr txBox="1"/>
            <p:nvPr/>
          </p:nvSpPr>
          <p:spPr>
            <a:xfrm>
              <a:off x="7593880" y="3672085"/>
              <a:ext cx="1154584" cy="1771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1200"/>
                <a:t>생육정보</a:t>
              </a:r>
            </a:p>
          </p:txBody>
        </p:sp>
        <p:sp>
          <p:nvSpPr>
            <p:cNvPr id="1058" name="TextBox 138"/>
            <p:cNvSpPr txBox="1"/>
            <p:nvPr/>
          </p:nvSpPr>
          <p:spPr>
            <a:xfrm>
              <a:off x="6729783" y="3240037"/>
              <a:ext cx="929020" cy="1818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1200"/>
                <a:t>팜제어정보</a:t>
              </a:r>
            </a:p>
          </p:txBody>
        </p:sp>
        <p:sp>
          <p:nvSpPr>
            <p:cNvPr id="1059" name="TextBox 139"/>
            <p:cNvSpPr txBox="1"/>
            <p:nvPr/>
          </p:nvSpPr>
          <p:spPr>
            <a:xfrm>
              <a:off x="3369583" y="3038126"/>
              <a:ext cx="263856" cy="1543001"/>
            </a:xfrm>
            <a:prstGeom prst="rect">
              <a:avLst/>
            </a:prstGeom>
            <a:noFill/>
          </p:spPr>
          <p:txBody>
            <a:bodyPr vert="eaVert" wrap="square">
              <a:spAutoFit/>
            </a:bodyPr>
            <a:lstStyle/>
            <a:p>
              <a:pPr lvl="0">
                <a:defRPr/>
              </a:pPr>
              <a:r>
                <a:rPr lang="en-US" altLang="ko-KR"/>
                <a:t>… … … ..….</a:t>
              </a:r>
              <a:endParaRPr lang="ko-KR" altLang="en-US"/>
            </a:p>
          </p:txBody>
        </p:sp>
        <p:cxnSp>
          <p:nvCxnSpPr>
            <p:cNvPr id="1060" name="구부러진 연결선 43"/>
            <p:cNvCxnSpPr>
              <a:stCxn id="1020" idx="3"/>
              <a:endCxn id="1021" idx="2"/>
            </p:cNvCxnSpPr>
            <p:nvPr/>
          </p:nvCxnSpPr>
          <p:spPr>
            <a:xfrm flipV="1">
              <a:off x="2841351" y="5823266"/>
              <a:ext cx="1800200" cy="54006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00B0F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1" name="TextBox 141"/>
            <p:cNvSpPr txBox="1"/>
            <p:nvPr/>
          </p:nvSpPr>
          <p:spPr>
            <a:xfrm>
              <a:off x="2841350" y="5589820"/>
              <a:ext cx="1312253" cy="1796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200"/>
                <a:t>Up stream:ffmpeg</a:t>
              </a:r>
              <a:endParaRPr lang="ko-KR" altLang="en-US" sz="1200"/>
            </a:p>
          </p:txBody>
        </p:sp>
        <p:pic>
          <p:nvPicPr>
            <p:cNvPr id="1062" name="Picture 30" descr="카메라 - 무료 전자개 아이콘"/>
            <p:cNvPicPr>
              <a:picLocks noChangeAspect="1" noChangeArrowheads="1"/>
            </p:cNvPicPr>
            <p:nvPr/>
          </p:nvPicPr>
          <p:blipFill rotWithShape="1">
            <a:blip r:embed="rId11"/>
            <a:srcRect/>
            <a:stretch>
              <a:fillRect/>
            </a:stretch>
          </p:blipFill>
          <p:spPr>
            <a:xfrm>
              <a:off x="2265287" y="4221088"/>
              <a:ext cx="576064" cy="576064"/>
            </a:xfrm>
            <a:prstGeom prst="rect">
              <a:avLst/>
            </a:prstGeom>
            <a:noFill/>
          </p:spPr>
        </p:pic>
        <p:pic>
          <p:nvPicPr>
            <p:cNvPr id="1063" name="Picture 30" descr="카메라 - 무료 전자개 아이콘"/>
            <p:cNvPicPr>
              <a:picLocks noChangeAspect="1" noChangeArrowheads="1"/>
            </p:cNvPicPr>
            <p:nvPr/>
          </p:nvPicPr>
          <p:blipFill rotWithShape="1">
            <a:blip r:embed="rId11"/>
            <a:srcRect/>
            <a:stretch>
              <a:fillRect/>
            </a:stretch>
          </p:blipFill>
          <p:spPr>
            <a:xfrm>
              <a:off x="2265287" y="2827013"/>
              <a:ext cx="576064" cy="576064"/>
            </a:xfrm>
            <a:prstGeom prst="rect">
              <a:avLst/>
            </a:prstGeom>
            <a:noFill/>
          </p:spPr>
        </p:pic>
        <p:cxnSp>
          <p:nvCxnSpPr>
            <p:cNvPr id="1064" name="구부러진 연결선 43"/>
            <p:cNvCxnSpPr>
              <a:stCxn id="1021" idx="0"/>
              <a:endCxn id="1066" idx="2"/>
            </p:cNvCxnSpPr>
            <p:nvPr/>
          </p:nvCxnSpPr>
          <p:spPr>
            <a:xfrm rot="5400000" flipH="1" flipV="1">
              <a:off x="5010220" y="4113507"/>
              <a:ext cx="1557114" cy="962304"/>
            </a:xfrm>
            <a:prstGeom prst="curved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65" name="그룹 145"/>
            <p:cNvGrpSpPr/>
            <p:nvPr/>
          </p:nvGrpSpPr>
          <p:grpSpPr>
            <a:xfrm>
              <a:off x="5793680" y="2996952"/>
              <a:ext cx="952500" cy="819150"/>
              <a:chOff x="5292080" y="2924944"/>
              <a:chExt cx="952500" cy="819150"/>
            </a:xfrm>
          </p:grpSpPr>
          <p:pic>
            <p:nvPicPr>
              <p:cNvPr id="1066" name="Picture 3"/>
              <p:cNvPicPr>
                <a:picLocks noChangeAspect="1" noChangeArrowheads="1"/>
              </p:cNvPicPr>
              <p:nvPr/>
            </p:nvPicPr>
            <p:blipFill rotWithShape="1">
              <a:blip r:embed="rId12"/>
              <a:srcRect/>
              <a:stretch>
                <a:fillRect/>
              </a:stretch>
            </p:blipFill>
            <p:spPr>
              <a:xfrm>
                <a:off x="5292080" y="2924944"/>
                <a:ext cx="952500" cy="819150"/>
              </a:xfrm>
              <a:prstGeom prst="rect">
                <a:avLst/>
              </a:prstGeom>
              <a:noFill/>
              <a:ln w="9525">
                <a:noFill/>
                <a:miter/>
              </a:ln>
              <a:effectLst/>
            </p:spPr>
          </p:pic>
          <p:sp>
            <p:nvSpPr>
              <p:cNvPr id="1067" name="TextBox 147"/>
              <p:cNvSpPr txBox="1"/>
              <p:nvPr/>
            </p:nvSpPr>
            <p:spPr>
              <a:xfrm>
                <a:off x="5508104" y="3111848"/>
                <a:ext cx="525150" cy="2826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en-US" altLang="ko-KR" sz="1400">
                    <a:solidFill>
                      <a:srgbClr val="FFFF00"/>
                    </a:solidFill>
                  </a:rPr>
                  <a:t>WAS</a:t>
                </a:r>
              </a:p>
              <a:p>
                <a:pPr lvl="0">
                  <a:defRPr/>
                </a:pPr>
                <a:r>
                  <a:rPr lang="en-US" altLang="ko-KR" sz="800">
                    <a:solidFill>
                      <a:srgbClr val="FFFF00"/>
                    </a:solidFill>
                  </a:rPr>
                  <a:t>(Nginx)</a:t>
                </a:r>
                <a:endParaRPr lang="ko-KR" altLang="en-US" sz="800">
                  <a:solidFill>
                    <a:srgbClr val="FFFF00"/>
                  </a:solidFill>
                </a:endParaRPr>
              </a:p>
            </p:txBody>
          </p:sp>
        </p:grpSp>
        <p:cxnSp>
          <p:nvCxnSpPr>
            <p:cNvPr id="1068" name="구부러진 연결선 43"/>
            <p:cNvCxnSpPr>
              <a:stCxn id="1005" idx="1"/>
              <a:endCxn id="1026" idx="2"/>
            </p:cNvCxnSpPr>
            <p:nvPr/>
          </p:nvCxnSpPr>
          <p:spPr>
            <a:xfrm rot="5400000" flipH="1" flipV="1">
              <a:off x="7223866" y="4555313"/>
              <a:ext cx="492988" cy="998802"/>
            </a:xfrm>
            <a:prstGeom prst="curvedConnector3">
              <a:avLst>
                <a:gd name="adj1" fmla="val 50000"/>
              </a:avLst>
            </a:prstGeom>
            <a:ln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9" name="TextBox 150"/>
            <p:cNvSpPr txBox="1"/>
            <p:nvPr/>
          </p:nvSpPr>
          <p:spPr>
            <a:xfrm>
              <a:off x="5289623" y="5157192"/>
              <a:ext cx="997580" cy="17848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1200"/>
                <a:t>사진</a:t>
              </a:r>
              <a:r>
                <a:rPr lang="en-US" altLang="ko-KR" sz="1200"/>
                <a:t>, </a:t>
              </a:r>
              <a:r>
                <a:rPr lang="ko-KR" altLang="en-US" sz="1200"/>
                <a:t>동화상</a:t>
              </a:r>
            </a:p>
          </p:txBody>
        </p:sp>
        <p:sp>
          <p:nvSpPr>
            <p:cNvPr id="1070" name="TextBox 151"/>
            <p:cNvSpPr txBox="1"/>
            <p:nvPr/>
          </p:nvSpPr>
          <p:spPr>
            <a:xfrm>
              <a:off x="6477239" y="1580053"/>
              <a:ext cx="1000590" cy="17680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1200"/>
                <a:t>사진</a:t>
              </a:r>
              <a:r>
                <a:rPr lang="en-US" altLang="ko-KR" sz="1200"/>
                <a:t>, </a:t>
              </a:r>
              <a:r>
                <a:rPr lang="ko-KR" altLang="en-US" sz="1200"/>
                <a:t>동화상</a:t>
              </a:r>
            </a:p>
          </p:txBody>
        </p:sp>
        <p:sp>
          <p:nvSpPr>
            <p:cNvPr id="1071" name="TextBox 152"/>
            <p:cNvSpPr txBox="1"/>
            <p:nvPr/>
          </p:nvSpPr>
          <p:spPr>
            <a:xfrm>
              <a:off x="5397006" y="1577001"/>
              <a:ext cx="994971" cy="1798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1200"/>
                <a:t>사진</a:t>
              </a:r>
              <a:r>
                <a:rPr lang="en-US" altLang="ko-KR" sz="1200"/>
                <a:t>, </a:t>
              </a:r>
              <a:r>
                <a:rPr lang="ko-KR" altLang="en-US" sz="1200"/>
                <a:t>동화상</a:t>
              </a:r>
            </a:p>
          </p:txBody>
        </p:sp>
        <p:sp>
          <p:nvSpPr>
            <p:cNvPr id="1072" name="TextBox 153"/>
            <p:cNvSpPr txBox="1"/>
            <p:nvPr/>
          </p:nvSpPr>
          <p:spPr>
            <a:xfrm>
              <a:off x="7377398" y="4244910"/>
              <a:ext cx="184731" cy="21544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endParaRPr lang="ko-KR" altLang="en-US" sz="800"/>
            </a:p>
          </p:txBody>
        </p:sp>
        <p:sp>
          <p:nvSpPr>
            <p:cNvPr id="1073" name="TextBox 154"/>
            <p:cNvSpPr txBox="1"/>
            <p:nvPr/>
          </p:nvSpPr>
          <p:spPr>
            <a:xfrm>
              <a:off x="3345407" y="5733255"/>
              <a:ext cx="551021" cy="1765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200"/>
                <a:t>RTMP</a:t>
              </a:r>
              <a:endParaRPr lang="ko-KR" altLang="en-US" sz="1200"/>
            </a:p>
          </p:txBody>
        </p:sp>
      </p:grpSp>
      <p:sp>
        <p:nvSpPr>
          <p:cNvPr id="1074" name="TextBox 1073"/>
          <p:cNvSpPr txBox="1"/>
          <p:nvPr/>
        </p:nvSpPr>
        <p:spPr>
          <a:xfrm>
            <a:off x="5486400" y="0"/>
            <a:ext cx="9677400" cy="13106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8000" b="1" i="0" u="none" strike="noStrike" kern="1200" cap="none" spc="0" normalizeH="0" baseline="0">
                <a:solidFill>
                  <a:srgbClr val="289B6E"/>
                </a:solidFill>
                <a:latin typeface="Calibri"/>
                <a:ea typeface="맑은 고딕"/>
                <a:cs typeface="맑은 고딕"/>
              </a:rPr>
              <a:t>시스템구성</a:t>
            </a:r>
            <a:r>
              <a:rPr kumimoji="0" lang="en-US" altLang="ko-KR" sz="8000" b="1" i="0" u="none" strike="noStrike" kern="1200" cap="none" spc="0" normalizeH="0" baseline="0">
                <a:solidFill>
                  <a:srgbClr val="289B6E"/>
                </a:solidFill>
                <a:latin typeface="Calibri"/>
                <a:ea typeface="맑은 고딕"/>
                <a:cs typeface="Times New Roman"/>
              </a:rPr>
              <a:t>(</a:t>
            </a:r>
            <a:r>
              <a:rPr kumimoji="0" lang="ko-KR" altLang="en-US" sz="8000" b="1" i="0" u="none" strike="noStrike" kern="1200" cap="none" spc="0" normalizeH="0" baseline="0">
                <a:solidFill>
                  <a:srgbClr val="289B6E"/>
                </a:solidFill>
                <a:latin typeface="Calibri"/>
                <a:ea typeface="맑은 고딕"/>
                <a:cs typeface="맑은 고딕"/>
              </a:rPr>
              <a:t>실행</a:t>
            </a:r>
            <a:r>
              <a:rPr kumimoji="0" lang="en-US" altLang="ko-KR" sz="8000" b="1" i="0" u="none" strike="noStrike" kern="1200" cap="none" spc="0" normalizeH="0" baseline="0">
                <a:solidFill>
                  <a:srgbClr val="289B6E"/>
                </a:solidFill>
                <a:latin typeface="Calibri"/>
                <a:ea typeface="맑은 고딕"/>
                <a:cs typeface="Times New Roman"/>
              </a:rPr>
              <a:t>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5021981" y="9555388"/>
            <a:ext cx="3573548" cy="41469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24874" y="9551420"/>
            <a:ext cx="1801510" cy="426576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7412106" y="415534"/>
            <a:ext cx="581605" cy="412005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3096318" y="1866900"/>
            <a:ext cx="10772080" cy="7391400"/>
            <a:chOff x="1401191" y="1196752"/>
            <a:chExt cx="7358320" cy="5112568"/>
          </a:xfrm>
        </p:grpSpPr>
        <p:sp>
          <p:nvSpPr>
            <p:cNvPr id="10" name="구름 84"/>
            <p:cNvSpPr/>
            <p:nvPr/>
          </p:nvSpPr>
          <p:spPr>
            <a:xfrm>
              <a:off x="3921471" y="2780928"/>
              <a:ext cx="4608512" cy="3528392"/>
            </a:xfrm>
            <a:prstGeom prst="cloud">
              <a:avLst/>
            </a:prstGeom>
            <a:no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>
                  <a:solidFill>
                    <a:schemeClr val="tx1"/>
                  </a:solidFill>
                </a:rPr>
                <a:t>AWS</a:t>
              </a:r>
              <a:endParaRPr lang="ko-KR" altLang="en-US"/>
            </a:p>
          </p:txBody>
        </p:sp>
        <p:sp>
          <p:nvSpPr>
            <p:cNvPr id="11" name="순서도: 자기 디스크 85"/>
            <p:cNvSpPr/>
            <p:nvPr/>
          </p:nvSpPr>
          <p:spPr>
            <a:xfrm>
              <a:off x="6513759" y="5301208"/>
              <a:ext cx="914400" cy="648072"/>
            </a:xfrm>
            <a:prstGeom prst="flowChartMagneticDisk">
              <a:avLst/>
            </a:prstGeom>
            <a:ln w="19050" cmpd="sng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/>
                <a:t>DB</a:t>
              </a:r>
            </a:p>
            <a:p>
              <a:pPr algn="ctr">
                <a:defRPr/>
              </a:pPr>
              <a:r>
                <a:rPr lang="en-US" altLang="ko-KR" sz="1200"/>
                <a:t>(MySQL</a:t>
              </a:r>
              <a:r>
                <a:rPr lang="en-US" altLang="ko-KR" sz="800"/>
                <a:t>)</a:t>
              </a:r>
              <a:endParaRPr lang="ko-KR" altLang="en-US" sz="800"/>
            </a:p>
          </p:txBody>
        </p:sp>
        <p:grpSp>
          <p:nvGrpSpPr>
            <p:cNvPr id="12" name="그룹 86"/>
            <p:cNvGrpSpPr/>
            <p:nvPr/>
          </p:nvGrpSpPr>
          <p:grpSpPr>
            <a:xfrm>
              <a:off x="4305182" y="3463148"/>
              <a:ext cx="1227129" cy="1375650"/>
              <a:chOff x="4150674" y="4290867"/>
              <a:chExt cx="1485127" cy="1650780"/>
            </a:xfrm>
          </p:grpSpPr>
          <p:pic>
            <p:nvPicPr>
              <p:cNvPr id="13" name="Picture 5" descr="https://d1.awsstatic.com/IoT_64.e2bf3b575c9de230e1246fb115a068bd81e5662f.png"/>
              <p:cNvPicPr>
                <a:picLocks noChangeAspect="1" noChangeArrowheads="1"/>
              </p:cNvPicPr>
              <p:nvPr/>
            </p:nvPicPr>
            <p:blipFill rotWithShape="1">
              <a:blip r:embed="rId5"/>
              <a:srcRect/>
              <a:stretch>
                <a:fillRect/>
              </a:stretch>
            </p:blipFill>
            <p:spPr>
              <a:xfrm>
                <a:off x="4150674" y="4290867"/>
                <a:ext cx="1296144" cy="1296144"/>
              </a:xfrm>
              <a:prstGeom prst="rect">
                <a:avLst/>
              </a:prstGeom>
              <a:noFill/>
            </p:spPr>
          </p:pic>
          <p:sp>
            <p:nvSpPr>
              <p:cNvPr id="14" name="TextBox 88"/>
              <p:cNvSpPr txBox="1"/>
              <p:nvPr/>
            </p:nvSpPr>
            <p:spPr>
              <a:xfrm>
                <a:off x="4247322" y="5589111"/>
                <a:ext cx="1388479" cy="3525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en-US" altLang="ko-KR" sz="1400">
                    <a:solidFill>
                      <a:schemeClr val="accent2"/>
                    </a:solidFill>
                  </a:rPr>
                  <a:t>MQTT Broker</a:t>
                </a:r>
              </a:p>
              <a:p>
                <a:pPr algn="ctr">
                  <a:defRPr/>
                </a:pPr>
                <a:r>
                  <a:rPr lang="en-US" altLang="ko-KR" sz="800">
                    <a:solidFill>
                      <a:schemeClr val="accent2"/>
                    </a:solidFill>
                  </a:rPr>
                  <a:t>(Mosquitto)</a:t>
                </a:r>
              </a:p>
            </p:txBody>
          </p:sp>
        </p:grpSp>
        <p:pic>
          <p:nvPicPr>
            <p:cNvPr id="15" name="Picture 28"/>
            <p:cNvPicPr>
              <a:picLocks noChangeAspect="1" noChangeArrowheads="1"/>
            </p:cNvPicPr>
            <p:nvPr/>
          </p:nvPicPr>
          <p:blipFill rotWithShape="1">
            <a:blip r:embed="rId6"/>
            <a:srcRect/>
            <a:stretch>
              <a:fillRect/>
            </a:stretch>
          </p:blipFill>
          <p:spPr>
            <a:xfrm>
              <a:off x="1401191" y="2106933"/>
              <a:ext cx="1296144" cy="1322067"/>
            </a:xfrm>
            <a:prstGeom prst="rect">
              <a:avLst/>
            </a:prstGeom>
            <a:noFill/>
            <a:ln w="9525">
              <a:noFill/>
              <a:miter/>
            </a:ln>
            <a:effectLst/>
          </p:spPr>
        </p:pic>
        <p:pic>
          <p:nvPicPr>
            <p:cNvPr id="16" name="Picture 19" descr="★품절★라즈베리파이4 B (Raspberry pi4 B) Model B 1GB"/>
            <p:cNvPicPr>
              <a:picLocks noChangeAspect="1" noChangeArrowheads="1"/>
            </p:cNvPicPr>
            <p:nvPr/>
          </p:nvPicPr>
          <p:blipFill rotWithShape="1">
            <a:blip r:embed="rId7"/>
            <a:srcRect/>
            <a:stretch>
              <a:fillRect/>
            </a:stretch>
          </p:blipFill>
          <p:spPr>
            <a:xfrm>
              <a:off x="2121270" y="1962917"/>
              <a:ext cx="648072" cy="599874"/>
            </a:xfrm>
            <a:prstGeom prst="rect">
              <a:avLst/>
            </a:prstGeom>
            <a:noFill/>
          </p:spPr>
        </p:pic>
        <p:pic>
          <p:nvPicPr>
            <p:cNvPr id="17" name="Picture 21"/>
            <p:cNvPicPr>
              <a:picLocks noChangeAspect="1" noChangeArrowheads="1"/>
            </p:cNvPicPr>
            <p:nvPr/>
          </p:nvPicPr>
          <p:blipFill rotWithShape="1">
            <a:blip r:embed="rId8"/>
            <a:srcRect/>
            <a:stretch>
              <a:fillRect/>
            </a:stretch>
          </p:blipFill>
          <p:spPr>
            <a:xfrm>
              <a:off x="7377855" y="1268760"/>
              <a:ext cx="1134126" cy="1152128"/>
            </a:xfrm>
            <a:prstGeom prst="rect">
              <a:avLst/>
            </a:prstGeom>
            <a:noFill/>
            <a:ln w="9525">
              <a:noFill/>
              <a:miter/>
            </a:ln>
            <a:effectLst/>
          </p:spPr>
        </p:pic>
        <p:pic>
          <p:nvPicPr>
            <p:cNvPr id="18" name="Picture 23" descr="모바일(mobile)&quot;의 뜻/어원/유래에 대하여 : 네이버 블로그"/>
            <p:cNvPicPr>
              <a:picLocks noChangeAspect="1" noChangeArrowheads="1"/>
            </p:cNvPicPr>
            <p:nvPr/>
          </p:nvPicPr>
          <p:blipFill rotWithShape="1">
            <a:blip r:embed="rId9"/>
            <a:srcRect/>
            <a:stretch>
              <a:fillRect/>
            </a:stretch>
          </p:blipFill>
          <p:spPr>
            <a:xfrm>
              <a:off x="4203625" y="1196752"/>
              <a:ext cx="1158006" cy="1440160"/>
            </a:xfrm>
            <a:prstGeom prst="rect">
              <a:avLst/>
            </a:prstGeom>
            <a:noFill/>
          </p:spPr>
        </p:pic>
        <p:pic>
          <p:nvPicPr>
            <p:cNvPr id="19" name="Picture 25" descr="스파르타코딩클럽"/>
            <p:cNvPicPr>
              <a:picLocks noChangeAspect="1" noChangeArrowheads="1"/>
            </p:cNvPicPr>
            <p:nvPr/>
          </p:nvPicPr>
          <p:blipFill rotWithShape="1">
            <a:blip r:embed="rId10"/>
            <a:srcRect/>
            <a:stretch>
              <a:fillRect/>
            </a:stretch>
          </p:blipFill>
          <p:spPr>
            <a:xfrm>
              <a:off x="7377855" y="3861048"/>
              <a:ext cx="792089" cy="720080"/>
            </a:xfrm>
            <a:prstGeom prst="rect">
              <a:avLst/>
            </a:prstGeom>
            <a:noFill/>
          </p:spPr>
        </p:pic>
        <p:grpSp>
          <p:nvGrpSpPr>
            <p:cNvPr id="20" name="그룹 94"/>
            <p:cNvGrpSpPr/>
            <p:nvPr/>
          </p:nvGrpSpPr>
          <p:grpSpPr>
            <a:xfrm>
              <a:off x="1401191" y="3356993"/>
              <a:ext cx="1368151" cy="1466083"/>
              <a:chOff x="899592" y="1052736"/>
              <a:chExt cx="1368151" cy="1466083"/>
            </a:xfrm>
          </p:grpSpPr>
          <p:pic>
            <p:nvPicPr>
              <p:cNvPr id="21" name="Picture 28"/>
              <p:cNvPicPr>
                <a:picLocks noChangeAspect="1" noChangeArrowheads="1"/>
              </p:cNvPicPr>
              <p:nvPr/>
            </p:nvPicPr>
            <p:blipFill rotWithShape="1">
              <a:blip r:embed="rId6"/>
              <a:srcRect/>
              <a:stretch>
                <a:fillRect/>
              </a:stretch>
            </p:blipFill>
            <p:spPr>
              <a:xfrm>
                <a:off x="899592" y="1196752"/>
                <a:ext cx="1296144" cy="1322067"/>
              </a:xfrm>
              <a:prstGeom prst="rect">
                <a:avLst/>
              </a:prstGeom>
              <a:noFill/>
              <a:ln w="9525">
                <a:noFill/>
                <a:miter/>
              </a:ln>
              <a:effectLst/>
            </p:spPr>
          </p:pic>
          <p:pic>
            <p:nvPicPr>
              <p:cNvPr id="22" name="Picture 19" descr="★품절★라즈베리파이4 B (Raspberry pi4 B) Model B 1GB"/>
              <p:cNvPicPr>
                <a:picLocks noChangeAspect="1" noChangeArrowheads="1"/>
              </p:cNvPicPr>
              <p:nvPr/>
            </p:nvPicPr>
            <p:blipFill rotWithShape="1">
              <a:blip r:embed="rId7"/>
              <a:srcRect/>
              <a:stretch>
                <a:fillRect/>
              </a:stretch>
            </p:blipFill>
            <p:spPr>
              <a:xfrm>
                <a:off x="1619671" y="1052736"/>
                <a:ext cx="648072" cy="599874"/>
              </a:xfrm>
              <a:prstGeom prst="rect">
                <a:avLst/>
              </a:prstGeom>
              <a:noFill/>
            </p:spPr>
          </p:pic>
        </p:grpSp>
        <p:grpSp>
          <p:nvGrpSpPr>
            <p:cNvPr id="23" name="그룹 97"/>
            <p:cNvGrpSpPr/>
            <p:nvPr/>
          </p:nvGrpSpPr>
          <p:grpSpPr>
            <a:xfrm>
              <a:off x="1401191" y="4725144"/>
              <a:ext cx="1368151" cy="1466083"/>
              <a:chOff x="899592" y="1052736"/>
              <a:chExt cx="1368151" cy="1466083"/>
            </a:xfrm>
          </p:grpSpPr>
          <p:pic>
            <p:nvPicPr>
              <p:cNvPr id="24" name="Picture 28"/>
              <p:cNvPicPr>
                <a:picLocks noChangeAspect="1" noChangeArrowheads="1"/>
              </p:cNvPicPr>
              <p:nvPr/>
            </p:nvPicPr>
            <p:blipFill rotWithShape="1">
              <a:blip r:embed="rId6"/>
              <a:srcRect/>
              <a:stretch>
                <a:fillRect/>
              </a:stretch>
            </p:blipFill>
            <p:spPr>
              <a:xfrm>
                <a:off x="899592" y="1196752"/>
                <a:ext cx="1296144" cy="1322067"/>
              </a:xfrm>
              <a:prstGeom prst="rect">
                <a:avLst/>
              </a:prstGeom>
              <a:noFill/>
              <a:ln w="9525">
                <a:noFill/>
                <a:miter/>
              </a:ln>
              <a:effectLst/>
            </p:spPr>
          </p:pic>
          <p:pic>
            <p:nvPicPr>
              <p:cNvPr id="25" name="Picture 19" descr="★품절★라즈베리파이4 B (Raspberry pi4 B) Model B 1GB"/>
              <p:cNvPicPr>
                <a:picLocks noChangeAspect="1" noChangeArrowheads="1"/>
              </p:cNvPicPr>
              <p:nvPr/>
            </p:nvPicPr>
            <p:blipFill rotWithShape="1">
              <a:blip r:embed="rId7"/>
              <a:srcRect/>
              <a:stretch>
                <a:fillRect/>
              </a:stretch>
            </p:blipFill>
            <p:spPr>
              <a:xfrm>
                <a:off x="1619671" y="1052736"/>
                <a:ext cx="648072" cy="599874"/>
              </a:xfrm>
              <a:prstGeom prst="rect">
                <a:avLst/>
              </a:prstGeom>
              <a:noFill/>
            </p:spPr>
          </p:pic>
        </p:grpSp>
        <p:pic>
          <p:nvPicPr>
            <p:cNvPr id="26" name="Picture 30" descr="카메라 - 무료 전자개 아이콘"/>
            <p:cNvPicPr>
              <a:picLocks noChangeAspect="1" noChangeArrowheads="1"/>
            </p:cNvPicPr>
            <p:nvPr/>
          </p:nvPicPr>
          <p:blipFill rotWithShape="1">
            <a:blip r:embed="rId11"/>
            <a:srcRect/>
            <a:stretch>
              <a:fillRect/>
            </a:stretch>
          </p:blipFill>
          <p:spPr>
            <a:xfrm>
              <a:off x="2265287" y="5589240"/>
              <a:ext cx="576064" cy="576064"/>
            </a:xfrm>
            <a:prstGeom prst="rect">
              <a:avLst/>
            </a:prstGeom>
            <a:noFill/>
          </p:spPr>
        </p:pic>
        <p:cxnSp>
          <p:nvCxnSpPr>
            <p:cNvPr id="27" name="구부러진 연결선 43"/>
            <p:cNvCxnSpPr>
              <a:stCxn id="16" idx="3"/>
              <a:endCxn id="13" idx="0"/>
            </p:cNvCxnSpPr>
            <p:nvPr/>
          </p:nvCxnSpPr>
          <p:spPr>
            <a:xfrm>
              <a:off x="2769341" y="2262854"/>
              <a:ext cx="2071328" cy="1200294"/>
            </a:xfrm>
            <a:prstGeom prst="curvedConnector2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103"/>
            <p:cNvSpPr txBox="1"/>
            <p:nvPr/>
          </p:nvSpPr>
          <p:spPr>
            <a:xfrm>
              <a:off x="2072822" y="1860628"/>
              <a:ext cx="685938" cy="15176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900">
                  <a:solidFill>
                    <a:schemeClr val="accent2"/>
                  </a:solidFill>
                </a:rPr>
                <a:t>paho-mqtt</a:t>
              </a:r>
              <a:endParaRPr lang="ko-KR" altLang="en-US" sz="900">
                <a:solidFill>
                  <a:schemeClr val="accent2"/>
                </a:solidFill>
              </a:endParaRPr>
            </a:p>
          </p:txBody>
        </p:sp>
        <p:sp>
          <p:nvSpPr>
            <p:cNvPr id="29" name="TextBox 104"/>
            <p:cNvSpPr txBox="1"/>
            <p:nvPr/>
          </p:nvSpPr>
          <p:spPr>
            <a:xfrm>
              <a:off x="2769341" y="2106932"/>
              <a:ext cx="913344" cy="18216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200"/>
                <a:t>Publish:</a:t>
              </a:r>
              <a:r>
                <a:rPr lang="ko-KR" altLang="en-US" sz="1200"/>
                <a:t>생육정보</a:t>
              </a:r>
            </a:p>
          </p:txBody>
        </p:sp>
        <p:sp>
          <p:nvSpPr>
            <p:cNvPr id="30" name="TextBox 105"/>
            <p:cNvSpPr txBox="1"/>
            <p:nvPr/>
          </p:nvSpPr>
          <p:spPr>
            <a:xfrm>
              <a:off x="2787205" y="2276871"/>
              <a:ext cx="1009781" cy="18352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200"/>
                <a:t>Subscribe:</a:t>
              </a:r>
              <a:r>
                <a:rPr lang="ko-KR" altLang="en-US" sz="1200"/>
                <a:t>제어신호</a:t>
              </a:r>
            </a:p>
          </p:txBody>
        </p:sp>
        <p:sp>
          <p:nvSpPr>
            <p:cNvPr id="31" name="TextBox 106"/>
            <p:cNvSpPr txBox="1"/>
            <p:nvPr/>
          </p:nvSpPr>
          <p:spPr>
            <a:xfrm>
              <a:off x="7370830" y="4536080"/>
              <a:ext cx="750504" cy="18412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200"/>
                <a:t>Back-end, ML</a:t>
              </a:r>
              <a:endParaRPr lang="ko-KR" altLang="en-US" sz="1200"/>
            </a:p>
          </p:txBody>
        </p:sp>
        <p:cxnSp>
          <p:nvCxnSpPr>
            <p:cNvPr id="32" name="구부러진 연결선 52"/>
            <p:cNvCxnSpPr>
              <a:stCxn id="19" idx="1"/>
              <a:endCxn id="13" idx="3"/>
            </p:cNvCxnSpPr>
            <p:nvPr/>
          </p:nvCxnSpPr>
          <p:spPr>
            <a:xfrm flipH="1" flipV="1">
              <a:off x="5376158" y="4003209"/>
              <a:ext cx="2001696" cy="217878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109"/>
            <p:cNvSpPr txBox="1"/>
            <p:nvPr/>
          </p:nvSpPr>
          <p:spPr>
            <a:xfrm>
              <a:off x="4581269" y="3645602"/>
              <a:ext cx="184731" cy="21544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endParaRPr lang="ko-KR" altLang="en-US" sz="800"/>
            </a:p>
          </p:txBody>
        </p:sp>
        <p:sp>
          <p:nvSpPr>
            <p:cNvPr id="34" name="TextBox 113"/>
            <p:cNvSpPr txBox="1"/>
            <p:nvPr/>
          </p:nvSpPr>
          <p:spPr>
            <a:xfrm>
              <a:off x="6300192" y="4022648"/>
              <a:ext cx="1040094" cy="18366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200"/>
                <a:t>Publish :</a:t>
              </a:r>
              <a:r>
                <a:rPr lang="ko-KR" altLang="en-US" sz="1200"/>
                <a:t>팜제어정보</a:t>
              </a:r>
            </a:p>
          </p:txBody>
        </p:sp>
        <p:sp>
          <p:nvSpPr>
            <p:cNvPr id="35" name="TextBox 114"/>
            <p:cNvSpPr txBox="1"/>
            <p:nvPr/>
          </p:nvSpPr>
          <p:spPr>
            <a:xfrm>
              <a:off x="5007261" y="4005642"/>
              <a:ext cx="184731" cy="21544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endParaRPr lang="ko-KR" altLang="en-US" sz="800"/>
            </a:p>
          </p:txBody>
        </p:sp>
        <p:sp>
          <p:nvSpPr>
            <p:cNvPr id="36" name="TextBox 116"/>
            <p:cNvSpPr txBox="1"/>
            <p:nvPr/>
          </p:nvSpPr>
          <p:spPr>
            <a:xfrm>
              <a:off x="6297733" y="4221088"/>
              <a:ext cx="1152128" cy="18287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200"/>
                <a:t>Subscribe:</a:t>
              </a:r>
              <a:r>
                <a:rPr lang="ko-KR" altLang="en-US" sz="1200"/>
                <a:t> 생육정보</a:t>
              </a:r>
            </a:p>
          </p:txBody>
        </p:sp>
        <p:sp>
          <p:nvSpPr>
            <p:cNvPr id="37" name="TextBox 117"/>
            <p:cNvSpPr txBox="1"/>
            <p:nvPr/>
          </p:nvSpPr>
          <p:spPr>
            <a:xfrm>
              <a:off x="4569541" y="2478087"/>
              <a:ext cx="930048" cy="15360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900">
                  <a:solidFill>
                    <a:schemeClr val="tx2"/>
                  </a:solidFill>
                </a:rPr>
                <a:t>Mobile web</a:t>
              </a:r>
              <a:endParaRPr lang="ko-KR" altLang="en-US" sz="900">
                <a:solidFill>
                  <a:schemeClr val="tx2"/>
                </a:solidFill>
              </a:endParaRPr>
            </a:p>
          </p:txBody>
        </p:sp>
        <p:cxnSp>
          <p:nvCxnSpPr>
            <p:cNvPr id="38" name="구부러진 연결선 43"/>
            <p:cNvCxnSpPr>
              <a:stCxn id="63" idx="0"/>
              <a:endCxn id="18" idx="3"/>
            </p:cNvCxnSpPr>
            <p:nvPr/>
          </p:nvCxnSpPr>
          <p:spPr>
            <a:xfrm rot="16200000" flipV="1">
              <a:off x="5275720" y="2002743"/>
              <a:ext cx="1080120" cy="908298"/>
            </a:xfrm>
            <a:prstGeom prst="curvedConnector2">
              <a:avLst/>
            </a:prstGeom>
            <a:ln>
              <a:solidFill>
                <a:schemeClr val="accent5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119"/>
            <p:cNvSpPr txBox="1"/>
            <p:nvPr/>
          </p:nvSpPr>
          <p:spPr>
            <a:xfrm>
              <a:off x="5577652" y="1700807"/>
              <a:ext cx="720080" cy="18640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1200"/>
                <a:t>생육정보</a:t>
              </a:r>
            </a:p>
          </p:txBody>
        </p:sp>
        <p:sp>
          <p:nvSpPr>
            <p:cNvPr id="40" name="TextBox 120"/>
            <p:cNvSpPr txBox="1"/>
            <p:nvPr/>
          </p:nvSpPr>
          <p:spPr>
            <a:xfrm>
              <a:off x="5171021" y="1988840"/>
              <a:ext cx="184731" cy="21544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endParaRPr lang="ko-KR" altLang="en-US" sz="800"/>
            </a:p>
          </p:txBody>
        </p:sp>
        <p:sp>
          <p:nvSpPr>
            <p:cNvPr id="41" name="TextBox 121"/>
            <p:cNvSpPr txBox="1"/>
            <p:nvPr/>
          </p:nvSpPr>
          <p:spPr>
            <a:xfrm>
              <a:off x="5989484" y="3024014"/>
              <a:ext cx="184731" cy="21544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endParaRPr lang="ko-KR" altLang="en-US" sz="800"/>
            </a:p>
          </p:txBody>
        </p:sp>
        <p:cxnSp>
          <p:nvCxnSpPr>
            <p:cNvPr id="42" name="구부러진 연결선 43"/>
            <p:cNvCxnSpPr>
              <a:stCxn id="40" idx="3"/>
              <a:endCxn id="41" idx="0"/>
            </p:cNvCxnSpPr>
            <p:nvPr/>
          </p:nvCxnSpPr>
          <p:spPr>
            <a:xfrm>
              <a:off x="5355752" y="2096562"/>
              <a:ext cx="726098" cy="927452"/>
            </a:xfrm>
            <a:prstGeom prst="curvedConnector2">
              <a:avLst/>
            </a:prstGeom>
            <a:ln>
              <a:solidFill>
                <a:schemeClr val="accent5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123"/>
            <p:cNvSpPr txBox="1"/>
            <p:nvPr/>
          </p:nvSpPr>
          <p:spPr>
            <a:xfrm>
              <a:off x="5384084" y="2636911"/>
              <a:ext cx="679853" cy="1858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1200"/>
                <a:t>팜제어정보</a:t>
              </a:r>
            </a:p>
          </p:txBody>
        </p:sp>
        <p:sp>
          <p:nvSpPr>
            <p:cNvPr id="44" name="TextBox 124"/>
            <p:cNvSpPr txBox="1"/>
            <p:nvPr/>
          </p:nvSpPr>
          <p:spPr>
            <a:xfrm>
              <a:off x="3555095" y="2628119"/>
              <a:ext cx="432390" cy="18805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200"/>
                <a:t>TCI/IP</a:t>
              </a:r>
              <a:endParaRPr lang="ko-KR" altLang="en-US" sz="1200"/>
            </a:p>
          </p:txBody>
        </p:sp>
        <p:sp>
          <p:nvSpPr>
            <p:cNvPr id="45" name="TextBox 125"/>
            <p:cNvSpPr txBox="1"/>
            <p:nvPr/>
          </p:nvSpPr>
          <p:spPr>
            <a:xfrm>
              <a:off x="5751950" y="2276871"/>
              <a:ext cx="407234" cy="18352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200"/>
                <a:t>HTTP</a:t>
              </a:r>
              <a:endParaRPr lang="ko-KR" altLang="en-US" sz="1200"/>
            </a:p>
          </p:txBody>
        </p:sp>
        <p:cxnSp>
          <p:nvCxnSpPr>
            <p:cNvPr id="46" name="구부러진 연결선 43"/>
            <p:cNvCxnSpPr>
              <a:stCxn id="63" idx="0"/>
              <a:endCxn id="17" idx="1"/>
            </p:cNvCxnSpPr>
            <p:nvPr/>
          </p:nvCxnSpPr>
          <p:spPr>
            <a:xfrm rot="5400000" flipH="1" flipV="1">
              <a:off x="6247828" y="1866925"/>
              <a:ext cx="1152128" cy="1107926"/>
            </a:xfrm>
            <a:prstGeom prst="curvedConnector2">
              <a:avLst/>
            </a:prstGeom>
            <a:ln>
              <a:solidFill>
                <a:schemeClr val="accent5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127"/>
            <p:cNvSpPr txBox="1"/>
            <p:nvPr/>
          </p:nvSpPr>
          <p:spPr>
            <a:xfrm>
              <a:off x="6405412" y="2276871"/>
              <a:ext cx="542849" cy="18352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200"/>
                <a:t>HTTP</a:t>
              </a:r>
              <a:endParaRPr lang="ko-KR" altLang="en-US" sz="1200"/>
            </a:p>
          </p:txBody>
        </p:sp>
        <p:sp>
          <p:nvSpPr>
            <p:cNvPr id="48" name="TextBox 128"/>
            <p:cNvSpPr txBox="1"/>
            <p:nvPr/>
          </p:nvSpPr>
          <p:spPr>
            <a:xfrm>
              <a:off x="6341140" y="3024014"/>
              <a:ext cx="184731" cy="21544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endParaRPr lang="ko-KR" altLang="en-US" sz="800"/>
            </a:p>
          </p:txBody>
        </p:sp>
        <p:cxnSp>
          <p:nvCxnSpPr>
            <p:cNvPr id="49" name="구부러진 연결선 43"/>
            <p:cNvCxnSpPr>
              <a:stCxn id="50" idx="1"/>
              <a:endCxn id="48" idx="0"/>
            </p:cNvCxnSpPr>
            <p:nvPr/>
          </p:nvCxnSpPr>
          <p:spPr>
            <a:xfrm rot="10800000" flipV="1">
              <a:off x="6433506" y="2024554"/>
              <a:ext cx="945362" cy="999460"/>
            </a:xfrm>
            <a:prstGeom prst="curvedConnector2">
              <a:avLst/>
            </a:prstGeom>
            <a:ln>
              <a:solidFill>
                <a:schemeClr val="accent5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130"/>
            <p:cNvSpPr txBox="1"/>
            <p:nvPr/>
          </p:nvSpPr>
          <p:spPr>
            <a:xfrm>
              <a:off x="7378868" y="1916832"/>
              <a:ext cx="184731" cy="21544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endParaRPr lang="ko-KR" altLang="en-US" sz="800"/>
            </a:p>
          </p:txBody>
        </p:sp>
        <p:sp>
          <p:nvSpPr>
            <p:cNvPr id="51" name="TextBox 131"/>
            <p:cNvSpPr txBox="1"/>
            <p:nvPr/>
          </p:nvSpPr>
          <p:spPr>
            <a:xfrm>
              <a:off x="6729782" y="1629380"/>
              <a:ext cx="720079" cy="1853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1200"/>
                <a:t>생육정보</a:t>
              </a:r>
            </a:p>
          </p:txBody>
        </p:sp>
        <p:sp>
          <p:nvSpPr>
            <p:cNvPr id="52" name="TextBox 132"/>
            <p:cNvSpPr txBox="1"/>
            <p:nvPr/>
          </p:nvSpPr>
          <p:spPr>
            <a:xfrm>
              <a:off x="6513757" y="2636911"/>
              <a:ext cx="683652" cy="1858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1200"/>
                <a:t>팜제어정보</a:t>
              </a:r>
            </a:p>
          </p:txBody>
        </p:sp>
        <p:cxnSp>
          <p:nvCxnSpPr>
            <p:cNvPr id="53" name="구부러진 연결선 43"/>
            <p:cNvCxnSpPr>
              <a:stCxn id="63" idx="3"/>
            </p:cNvCxnSpPr>
            <p:nvPr/>
          </p:nvCxnSpPr>
          <p:spPr>
            <a:xfrm>
              <a:off x="6746179" y="3406527"/>
              <a:ext cx="1027721" cy="337567"/>
            </a:xfrm>
            <a:prstGeom prst="curvedConnector2">
              <a:avLst/>
            </a:prstGeom>
            <a:ln>
              <a:solidFill>
                <a:schemeClr val="tx1"/>
              </a:solidFill>
              <a:prstDash val="sysDash"/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134"/>
            <p:cNvSpPr txBox="1"/>
            <p:nvPr/>
          </p:nvSpPr>
          <p:spPr>
            <a:xfrm>
              <a:off x="5806804" y="3479622"/>
              <a:ext cx="184731" cy="21544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endParaRPr lang="ko-KR" altLang="en-US" sz="800"/>
            </a:p>
          </p:txBody>
        </p:sp>
        <p:sp>
          <p:nvSpPr>
            <p:cNvPr id="55" name="TextBox 136"/>
            <p:cNvSpPr txBox="1"/>
            <p:nvPr/>
          </p:nvSpPr>
          <p:spPr>
            <a:xfrm>
              <a:off x="5139829" y="4077650"/>
              <a:ext cx="184731" cy="21544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endParaRPr lang="ko-KR" altLang="en-US" sz="800"/>
            </a:p>
          </p:txBody>
        </p:sp>
        <p:sp>
          <p:nvSpPr>
            <p:cNvPr id="56" name="TextBox 137"/>
            <p:cNvSpPr txBox="1"/>
            <p:nvPr/>
          </p:nvSpPr>
          <p:spPr>
            <a:xfrm>
              <a:off x="7593877" y="3672085"/>
              <a:ext cx="720079" cy="18504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1200"/>
                <a:t>생육정보</a:t>
              </a:r>
            </a:p>
          </p:txBody>
        </p:sp>
        <p:sp>
          <p:nvSpPr>
            <p:cNvPr id="57" name="TextBox 138"/>
            <p:cNvSpPr txBox="1"/>
            <p:nvPr/>
          </p:nvSpPr>
          <p:spPr>
            <a:xfrm>
              <a:off x="6729782" y="3240038"/>
              <a:ext cx="686702" cy="18226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1200"/>
                <a:t>팜제어정보</a:t>
              </a:r>
            </a:p>
          </p:txBody>
        </p:sp>
        <p:sp>
          <p:nvSpPr>
            <p:cNvPr id="58" name="TextBox 139"/>
            <p:cNvSpPr txBox="1"/>
            <p:nvPr/>
          </p:nvSpPr>
          <p:spPr>
            <a:xfrm>
              <a:off x="3309710" y="3038126"/>
              <a:ext cx="323728" cy="1543001"/>
            </a:xfrm>
            <a:prstGeom prst="rect">
              <a:avLst/>
            </a:prstGeom>
            <a:noFill/>
          </p:spPr>
          <p:txBody>
            <a:bodyPr vert="eaVert" wrap="square">
              <a:spAutoFit/>
            </a:bodyPr>
            <a:lstStyle/>
            <a:p>
              <a:pPr lvl="0">
                <a:defRPr/>
              </a:pPr>
              <a:r>
                <a:rPr lang="en-US" altLang="ko-KR"/>
                <a:t>… … … ..….</a:t>
              </a:r>
              <a:endParaRPr lang="ko-KR" altLang="en-US"/>
            </a:p>
          </p:txBody>
        </p:sp>
        <p:cxnSp>
          <p:nvCxnSpPr>
            <p:cNvPr id="59" name="구부러진 연결선 43"/>
            <p:cNvCxnSpPr>
              <a:stCxn id="26" idx="3"/>
              <a:endCxn id="25" idx="3"/>
            </p:cNvCxnSpPr>
            <p:nvPr/>
          </p:nvCxnSpPr>
          <p:spPr>
            <a:xfrm flipH="1" flipV="1">
              <a:off x="2769342" y="5025081"/>
              <a:ext cx="72009" cy="852191"/>
            </a:xfrm>
            <a:prstGeom prst="curvedConnector3">
              <a:avLst>
                <a:gd name="adj1" fmla="val -317460"/>
              </a:avLst>
            </a:prstGeom>
            <a:ln>
              <a:solidFill>
                <a:srgbClr val="00B0F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0" name="Picture 30" descr="카메라 - 무료 전자개 아이콘"/>
            <p:cNvPicPr>
              <a:picLocks noChangeAspect="1" noChangeArrowheads="1"/>
            </p:cNvPicPr>
            <p:nvPr/>
          </p:nvPicPr>
          <p:blipFill rotWithShape="1">
            <a:blip r:embed="rId11"/>
            <a:srcRect/>
            <a:stretch>
              <a:fillRect/>
            </a:stretch>
          </p:blipFill>
          <p:spPr>
            <a:xfrm>
              <a:off x="2265287" y="4221088"/>
              <a:ext cx="576064" cy="576064"/>
            </a:xfrm>
            <a:prstGeom prst="rect">
              <a:avLst/>
            </a:prstGeom>
            <a:noFill/>
          </p:spPr>
        </p:pic>
        <p:pic>
          <p:nvPicPr>
            <p:cNvPr id="61" name="Picture 30" descr="카메라 - 무료 전자개 아이콘"/>
            <p:cNvPicPr>
              <a:picLocks noChangeAspect="1" noChangeArrowheads="1"/>
            </p:cNvPicPr>
            <p:nvPr/>
          </p:nvPicPr>
          <p:blipFill rotWithShape="1">
            <a:blip r:embed="rId11"/>
            <a:srcRect/>
            <a:stretch>
              <a:fillRect/>
            </a:stretch>
          </p:blipFill>
          <p:spPr>
            <a:xfrm>
              <a:off x="2265287" y="2827013"/>
              <a:ext cx="576064" cy="576064"/>
            </a:xfrm>
            <a:prstGeom prst="rect">
              <a:avLst/>
            </a:prstGeom>
            <a:noFill/>
          </p:spPr>
        </p:pic>
        <p:grpSp>
          <p:nvGrpSpPr>
            <p:cNvPr id="62" name="그룹 145"/>
            <p:cNvGrpSpPr/>
            <p:nvPr/>
          </p:nvGrpSpPr>
          <p:grpSpPr>
            <a:xfrm>
              <a:off x="5793678" y="2996952"/>
              <a:ext cx="952500" cy="819150"/>
              <a:chOff x="5292080" y="2924944"/>
              <a:chExt cx="952500" cy="819150"/>
            </a:xfrm>
          </p:grpSpPr>
          <p:pic>
            <p:nvPicPr>
              <p:cNvPr id="63" name="Picture 3"/>
              <p:cNvPicPr>
                <a:picLocks noChangeAspect="1" noChangeArrowheads="1"/>
              </p:cNvPicPr>
              <p:nvPr/>
            </p:nvPicPr>
            <p:blipFill rotWithShape="1">
              <a:blip r:embed="rId12"/>
              <a:srcRect/>
              <a:stretch>
                <a:fillRect/>
              </a:stretch>
            </p:blipFill>
            <p:spPr>
              <a:xfrm>
                <a:off x="5292080" y="2924944"/>
                <a:ext cx="952500" cy="819150"/>
              </a:xfrm>
              <a:prstGeom prst="rect">
                <a:avLst/>
              </a:prstGeom>
              <a:noFill/>
              <a:ln w="9525">
                <a:noFill/>
                <a:miter/>
              </a:ln>
              <a:effectLst/>
            </p:spPr>
          </p:pic>
          <p:sp>
            <p:nvSpPr>
              <p:cNvPr id="64" name="TextBox 147"/>
              <p:cNvSpPr txBox="1"/>
              <p:nvPr/>
            </p:nvSpPr>
            <p:spPr>
              <a:xfrm>
                <a:off x="5508104" y="3111849"/>
                <a:ext cx="520959" cy="3767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ko-KR" altLang="en-US" sz="1500">
                    <a:solidFill>
                      <a:srgbClr val="FFFF00"/>
                    </a:solidFill>
                  </a:rPr>
                  <a:t>  </a:t>
                </a:r>
                <a:r>
                  <a:rPr lang="en-US" altLang="ko-KR" sz="1500">
                    <a:solidFill>
                      <a:srgbClr val="FFFF00"/>
                    </a:solidFill>
                  </a:rPr>
                  <a:t>WAS</a:t>
                </a:r>
              </a:p>
              <a:p>
                <a:pPr lvl="0">
                  <a:defRPr/>
                </a:pPr>
                <a:r>
                  <a:rPr lang="en-US" altLang="ko-KR" sz="1500">
                    <a:solidFill>
                      <a:srgbClr val="FFFF00"/>
                    </a:solidFill>
                  </a:rPr>
                  <a:t>(Nginx)</a:t>
                </a:r>
                <a:endParaRPr lang="ko-KR" altLang="en-US" sz="1500">
                  <a:solidFill>
                    <a:srgbClr val="FFFF00"/>
                  </a:solidFill>
                </a:endParaRPr>
              </a:p>
            </p:txBody>
          </p:sp>
        </p:grpSp>
        <p:sp>
          <p:nvSpPr>
            <p:cNvPr id="65" name="TextBox 148"/>
            <p:cNvSpPr txBox="1"/>
            <p:nvPr/>
          </p:nvSpPr>
          <p:spPr>
            <a:xfrm>
              <a:off x="6927004" y="3501588"/>
              <a:ext cx="1832507" cy="18424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1200"/>
                <a:t>사진</a:t>
              </a:r>
              <a:r>
                <a:rPr lang="en-US" altLang="ko-KR" sz="1200"/>
                <a:t>:</a:t>
              </a:r>
              <a:r>
                <a:rPr lang="ko-KR" altLang="en-US" sz="1200"/>
                <a:t>개체탐지</a:t>
              </a:r>
              <a:r>
                <a:rPr lang="en-US" altLang="ko-KR" sz="1200"/>
                <a:t>,</a:t>
              </a:r>
              <a:r>
                <a:rPr lang="ko-KR" altLang="en-US" sz="1200"/>
                <a:t>병충해감지</a:t>
              </a:r>
              <a:r>
                <a:rPr lang="en-US" altLang="ko-KR" sz="1200"/>
                <a:t>,</a:t>
              </a:r>
              <a:r>
                <a:rPr lang="ko-KR" altLang="en-US" sz="1200"/>
                <a:t>기형과검출</a:t>
              </a:r>
            </a:p>
          </p:txBody>
        </p:sp>
        <p:cxnSp>
          <p:nvCxnSpPr>
            <p:cNvPr id="66" name="구부러진 연결선 43"/>
            <p:cNvCxnSpPr>
              <a:stCxn id="11" idx="1"/>
              <a:endCxn id="31" idx="2"/>
            </p:cNvCxnSpPr>
            <p:nvPr/>
          </p:nvCxnSpPr>
          <p:spPr>
            <a:xfrm rot="5400000" flipH="1" flipV="1">
              <a:off x="7068020" y="4623146"/>
              <a:ext cx="581000" cy="775123"/>
            </a:xfrm>
            <a:prstGeom prst="curvedConnector3">
              <a:avLst>
                <a:gd name="adj1" fmla="val 50000"/>
              </a:avLst>
            </a:prstGeom>
            <a:ln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151"/>
            <p:cNvSpPr txBox="1"/>
            <p:nvPr/>
          </p:nvSpPr>
          <p:spPr>
            <a:xfrm>
              <a:off x="6692924" y="1773395"/>
              <a:ext cx="733086" cy="18628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1200"/>
                <a:t>사진</a:t>
              </a:r>
              <a:r>
                <a:rPr lang="en-US" altLang="ko-KR" sz="1200"/>
                <a:t>, </a:t>
              </a:r>
              <a:r>
                <a:rPr lang="ko-KR" altLang="en-US" sz="1200"/>
                <a:t>동화상</a:t>
              </a:r>
            </a:p>
          </p:txBody>
        </p:sp>
        <p:sp>
          <p:nvSpPr>
            <p:cNvPr id="68" name="TextBox 152"/>
            <p:cNvSpPr txBox="1"/>
            <p:nvPr/>
          </p:nvSpPr>
          <p:spPr>
            <a:xfrm>
              <a:off x="5793678" y="1844824"/>
              <a:ext cx="389850" cy="187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1200"/>
                <a:t>사진</a:t>
              </a:r>
            </a:p>
          </p:txBody>
        </p:sp>
        <p:sp>
          <p:nvSpPr>
            <p:cNvPr id="69" name="TextBox 153"/>
            <p:cNvSpPr txBox="1"/>
            <p:nvPr/>
          </p:nvSpPr>
          <p:spPr>
            <a:xfrm>
              <a:off x="7377398" y="4244910"/>
              <a:ext cx="184731" cy="21544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endParaRPr lang="ko-KR" altLang="en-US" sz="800"/>
            </a:p>
          </p:txBody>
        </p:sp>
        <p:sp>
          <p:nvSpPr>
            <p:cNvPr id="70" name="순서도: 순차적 액세스 저장소 159"/>
            <p:cNvSpPr/>
            <p:nvPr/>
          </p:nvSpPr>
          <p:spPr>
            <a:xfrm>
              <a:off x="5292080" y="5229200"/>
              <a:ext cx="936104" cy="828672"/>
            </a:xfrm>
            <a:prstGeom prst="flowChartMagneticTape">
              <a:avLst/>
            </a:prstGeom>
            <a:ln w="19050" cmpd="sng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36000" rIns="72000" bIns="36000" anchor="ctr"/>
            <a:lstStyle/>
            <a:p>
              <a:pPr algn="ctr">
                <a:defRPr/>
              </a:pPr>
              <a:r>
                <a:rPr lang="en-US" altLang="ko-KR"/>
                <a:t>File System</a:t>
              </a:r>
              <a:endParaRPr lang="ko-KR" altLang="en-US"/>
            </a:p>
          </p:txBody>
        </p:sp>
        <p:cxnSp>
          <p:nvCxnSpPr>
            <p:cNvPr id="71" name="구부러진 연결선 43"/>
            <p:cNvCxnSpPr>
              <a:stCxn id="13" idx="1"/>
              <a:endCxn id="25" idx="3"/>
            </p:cNvCxnSpPr>
            <p:nvPr/>
          </p:nvCxnSpPr>
          <p:spPr>
            <a:xfrm flipH="1">
              <a:off x="2769342" y="4003208"/>
              <a:ext cx="1535839" cy="1021872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TextBox 68"/>
            <p:cNvSpPr txBox="1"/>
            <p:nvPr/>
          </p:nvSpPr>
          <p:spPr>
            <a:xfrm>
              <a:off x="2627782" y="4941748"/>
              <a:ext cx="912028" cy="186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200"/>
                <a:t>Subscribe:refresh</a:t>
              </a:r>
              <a:endParaRPr lang="ko-KR" altLang="en-US" sz="1200"/>
            </a:p>
          </p:txBody>
        </p:sp>
        <p:sp>
          <p:nvSpPr>
            <p:cNvPr id="73" name="TextBox 69"/>
            <p:cNvSpPr txBox="1"/>
            <p:nvPr/>
          </p:nvSpPr>
          <p:spPr>
            <a:xfrm>
              <a:off x="2843807" y="4725724"/>
              <a:ext cx="1010329" cy="1855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200"/>
                <a:t>Publish:</a:t>
              </a:r>
              <a:r>
                <a:rPr lang="ko-KR" altLang="en-US" sz="1200"/>
                <a:t>상태이미지</a:t>
              </a:r>
            </a:p>
          </p:txBody>
        </p:sp>
        <p:sp>
          <p:nvSpPr>
            <p:cNvPr id="74" name="TextBox 70"/>
            <p:cNvSpPr txBox="1"/>
            <p:nvPr/>
          </p:nvSpPr>
          <p:spPr>
            <a:xfrm>
              <a:off x="2915815" y="5733257"/>
              <a:ext cx="871645" cy="1860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1200"/>
                <a:t>상태이미지생성</a:t>
              </a:r>
            </a:p>
          </p:txBody>
        </p:sp>
        <p:cxnSp>
          <p:nvCxnSpPr>
            <p:cNvPr id="75" name="구부러진 연결선 43"/>
            <p:cNvCxnSpPr>
              <a:endCxn id="70" idx="1"/>
            </p:cNvCxnSpPr>
            <p:nvPr/>
          </p:nvCxnSpPr>
          <p:spPr>
            <a:xfrm rot="16200000" flipH="1">
              <a:off x="4615482" y="4966962"/>
              <a:ext cx="1020844" cy="332318"/>
            </a:xfrm>
            <a:prstGeom prst="curvedConnector2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TextBox 78"/>
            <p:cNvSpPr txBox="1"/>
            <p:nvPr/>
          </p:nvSpPr>
          <p:spPr>
            <a:xfrm>
              <a:off x="4666459" y="5373214"/>
              <a:ext cx="683102" cy="18371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1200"/>
                <a:t>상태이미지</a:t>
              </a:r>
            </a:p>
          </p:txBody>
        </p:sp>
        <p:cxnSp>
          <p:nvCxnSpPr>
            <p:cNvPr id="77" name="구부러진 연결선 43"/>
            <p:cNvCxnSpPr>
              <a:stCxn id="70" idx="0"/>
              <a:endCxn id="63" idx="2"/>
            </p:cNvCxnSpPr>
            <p:nvPr/>
          </p:nvCxnSpPr>
          <p:spPr>
            <a:xfrm rot="5400000" flipH="1" flipV="1">
              <a:off x="5308481" y="4267753"/>
              <a:ext cx="1413098" cy="509797"/>
            </a:xfrm>
            <a:prstGeom prst="curvedConnector3">
              <a:avLst>
                <a:gd name="adj1" fmla="val 50000"/>
              </a:avLst>
            </a:prstGeom>
            <a:ln>
              <a:solidFill>
                <a:schemeClr val="accent5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TextBox 82"/>
            <p:cNvSpPr txBox="1"/>
            <p:nvPr/>
          </p:nvSpPr>
          <p:spPr>
            <a:xfrm>
              <a:off x="5508102" y="4797152"/>
              <a:ext cx="679658" cy="18658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1200"/>
                <a:t>상태이미지</a:t>
              </a:r>
            </a:p>
          </p:txBody>
        </p:sp>
        <p:cxnSp>
          <p:nvCxnSpPr>
            <p:cNvPr id="79" name="구부러진 연결선 43"/>
            <p:cNvCxnSpPr>
              <a:stCxn id="70" idx="0"/>
              <a:endCxn id="69" idx="1"/>
            </p:cNvCxnSpPr>
            <p:nvPr/>
          </p:nvCxnSpPr>
          <p:spPr>
            <a:xfrm rot="5400000" flipH="1" flipV="1">
              <a:off x="6130481" y="3982283"/>
              <a:ext cx="876568" cy="1617266"/>
            </a:xfrm>
            <a:prstGeom prst="curvedConnector2">
              <a:avLst/>
            </a:prstGeom>
            <a:ln>
              <a:solidFill>
                <a:schemeClr val="accent5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0" name="TextBox 79"/>
          <p:cNvSpPr txBox="1"/>
          <p:nvPr/>
        </p:nvSpPr>
        <p:spPr>
          <a:xfrm>
            <a:off x="5562600" y="190500"/>
            <a:ext cx="9677400" cy="1303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8000" b="1" i="0" u="none" strike="noStrike" kern="1200" cap="none" spc="0" normalizeH="0" baseline="0">
                <a:solidFill>
                  <a:srgbClr val="289B6E"/>
                </a:solidFill>
              </a:rPr>
              <a:t>시스템구성</a:t>
            </a:r>
            <a:r>
              <a:rPr kumimoji="0" lang="en-US" altLang="ko-KR" sz="8000" b="1" i="0" u="none" strike="noStrike" kern="1200" cap="none" spc="0" normalizeH="0" baseline="0">
                <a:solidFill>
                  <a:srgbClr val="289B6E"/>
                </a:solidFill>
              </a:rPr>
              <a:t>(</a:t>
            </a:r>
            <a:r>
              <a:rPr kumimoji="0" lang="ko-KR" altLang="en-US" sz="8000" b="1" i="0" u="none" strike="noStrike" kern="1200" cap="none" spc="0" normalizeH="0" baseline="0">
                <a:solidFill>
                  <a:srgbClr val="289B6E"/>
                </a:solidFill>
              </a:rPr>
              <a:t>실행</a:t>
            </a:r>
            <a:r>
              <a:rPr kumimoji="0" lang="en-US" altLang="ko-KR" sz="8000" b="1" i="0" u="none" strike="noStrike" kern="1200" cap="none" spc="0" normalizeH="0" baseline="0">
                <a:solidFill>
                  <a:srgbClr val="289B6E"/>
                </a:solidFill>
              </a:rPr>
              <a:t>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5029200" y="342900"/>
            <a:ext cx="8229598" cy="1143000"/>
          </a:xfrm>
        </p:spPr>
        <p:txBody>
          <a:bodyPr>
            <a:noAutofit/>
          </a:bodyPr>
          <a:lstStyle/>
          <a:p>
            <a:pPr lvl="0">
              <a:defRPr/>
            </a:pPr>
            <a:r>
              <a:rPr lang="ko-KR" altLang="en-US" sz="8000">
                <a:solidFill>
                  <a:schemeClr val="accent5"/>
                </a:solidFill>
              </a:rPr>
              <a:t>요구분석</a:t>
            </a:r>
          </a:p>
        </p:txBody>
      </p:sp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1986537" y="1575028"/>
          <a:ext cx="14314924" cy="8445272"/>
        </p:xfrm>
        <a:graphic>
          <a:graphicData uri="http://schemas.openxmlformats.org/drawingml/2006/table">
            <a:tbl>
              <a:tblPr firstRow="1" bandRow="1"/>
              <a:tblGrid>
                <a:gridCol w="13553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041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553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57214"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altLang="ko-KR" sz="20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1. </a:t>
                      </a:r>
                      <a:r>
                        <a:rPr lang="ko-KR" altLang="en-US" sz="20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사용자</a:t>
                      </a:r>
                    </a:p>
                  </a:txBody>
                  <a:tcPr marL="6158" marR="6158" marT="615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20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소규모 공장형 스마트 팜 운영자</a:t>
                      </a:r>
                      <a:r>
                        <a:rPr lang="en-US" altLang="ko-KR" sz="20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, </a:t>
                      </a:r>
                      <a:r>
                        <a:rPr lang="ko-KR" altLang="en-US" sz="20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가정 설치형 스마트팜 운영자</a:t>
                      </a:r>
                      <a:r>
                        <a:rPr lang="en-US" altLang="ko-KR" sz="20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, </a:t>
                      </a:r>
                      <a:r>
                        <a:rPr lang="ko-KR" altLang="en-US" sz="20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시스템을 관리하는 관리자</a:t>
                      </a:r>
                    </a:p>
                  </a:txBody>
                  <a:tcPr marL="6158" marR="6158" marT="615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6158" marR="6158" marT="615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61016"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altLang="ko-KR" sz="20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2. </a:t>
                      </a:r>
                      <a:r>
                        <a:rPr lang="ko-KR" altLang="en-US" sz="20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목표</a:t>
                      </a:r>
                    </a:p>
                  </a:txBody>
                  <a:tcPr marL="6158" marR="6158" marT="615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20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 소규모 스마트 팜을 구성하여 일반 가정 또는 소규모 도시농장에 보급하고 경험이없는 농장주에게 학습된 </a:t>
                      </a:r>
                      <a:r>
                        <a:rPr lang="en-US" altLang="ko-KR" sz="20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ML</a:t>
                      </a:r>
                      <a:r>
                        <a:rPr lang="ko-KR" altLang="en-US" sz="20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을 사용하여 최적의 경작 정보를 제공하여 작물이 최상의 상태를 유지하도록 한다</a:t>
                      </a:r>
                      <a:r>
                        <a:rPr lang="en-US" altLang="ko-KR" sz="20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.</a:t>
                      </a:r>
                      <a:br>
                        <a:rPr lang="en-US" altLang="ko-KR" sz="20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</a:br>
                      <a:r>
                        <a:rPr lang="ko-KR" altLang="en-US" sz="20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어디서든 내 농장의 상태를 확인할 수 있고</a:t>
                      </a:r>
                      <a:r>
                        <a:rPr lang="en-US" altLang="ko-KR" sz="20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, </a:t>
                      </a:r>
                      <a:r>
                        <a:rPr lang="ko-KR" altLang="en-US" sz="20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환경을 통제할 수 있도록 인터페이스를 제공한다</a:t>
                      </a:r>
                      <a:r>
                        <a:rPr lang="en-US" altLang="ko-KR" sz="20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.</a:t>
                      </a:r>
                      <a:r>
                        <a:rPr lang="ko-KR" altLang="en-US" sz="20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필요한 경우 자동으로 제어하도록 한다</a:t>
                      </a:r>
                      <a:r>
                        <a:rPr lang="en-US" altLang="ko-KR" sz="20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.</a:t>
                      </a:r>
                    </a:p>
                  </a:txBody>
                  <a:tcPr marL="6158" marR="6158" marT="615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6158" marR="6158" marT="615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9253"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6158" marR="6158" marT="615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6158" marR="6158" marT="615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6158" marR="6158" marT="615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9253">
                <a:tc gridSpan="2"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altLang="ko-KR" sz="20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3. </a:t>
                      </a:r>
                      <a:r>
                        <a:rPr lang="ko-KR" altLang="en-US" sz="20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기본기능</a:t>
                      </a:r>
                    </a:p>
                  </a:txBody>
                  <a:tcPr marL="6158" marR="6158" marT="615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6158" marR="6158" marT="615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9253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ID</a:t>
                      </a:r>
                    </a:p>
                  </a:txBody>
                  <a:tcPr marL="6158" marR="6158" marT="61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20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기능</a:t>
                      </a:r>
                    </a:p>
                  </a:txBody>
                  <a:tcPr marL="6158" marR="6158" marT="61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20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구분</a:t>
                      </a:r>
                    </a:p>
                  </a:txBody>
                  <a:tcPr marL="6158" marR="6158" marT="61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7214"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R1.1</a:t>
                      </a:r>
                    </a:p>
                  </a:txBody>
                  <a:tcPr marL="6158" marR="6158" marT="61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20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사용자가 시스템에 접속하여 회원 가입을 하고</a:t>
                      </a:r>
                      <a:r>
                        <a:rPr lang="en-US" altLang="ko-KR" sz="20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, </a:t>
                      </a:r>
                      <a:r>
                        <a:rPr lang="ko-KR" altLang="en-US" sz="20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로그인</a:t>
                      </a:r>
                      <a:r>
                        <a:rPr lang="en-US" altLang="ko-KR" sz="20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, </a:t>
                      </a:r>
                      <a:r>
                        <a:rPr lang="ko-KR" altLang="en-US" sz="20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로그아웃</a:t>
                      </a:r>
                      <a:r>
                        <a:rPr lang="en-US" altLang="ko-KR" sz="20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, </a:t>
                      </a:r>
                      <a:r>
                        <a:rPr lang="ko-KR" altLang="en-US" sz="20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사용자 정보관리를 할 수 있다</a:t>
                      </a:r>
                      <a:r>
                        <a:rPr lang="en-US" altLang="ko-KR" sz="20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.</a:t>
                      </a:r>
                    </a:p>
                  </a:txBody>
                  <a:tcPr marL="6158" marR="6158" marT="61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evidenct</a:t>
                      </a:r>
                    </a:p>
                  </a:txBody>
                  <a:tcPr marL="6158" marR="6158" marT="61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9253"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R1.2</a:t>
                      </a:r>
                    </a:p>
                  </a:txBody>
                  <a:tcPr marL="6158" marR="6158" marT="61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20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로그인한 사용자에 따라 관리자 메뉴</a:t>
                      </a:r>
                      <a:r>
                        <a:rPr lang="en-US" altLang="ko-KR" sz="20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, </a:t>
                      </a:r>
                      <a:r>
                        <a:rPr lang="ko-KR" altLang="en-US" sz="20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사용자 메뉴를 분리한다</a:t>
                      </a:r>
                      <a:r>
                        <a:rPr lang="en-US" altLang="ko-KR" sz="20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.</a:t>
                      </a:r>
                    </a:p>
                  </a:txBody>
                  <a:tcPr marL="6158" marR="6158" marT="61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evidenct</a:t>
                      </a:r>
                    </a:p>
                  </a:txBody>
                  <a:tcPr marL="6158" marR="6158" marT="61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33174"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R1.3</a:t>
                      </a:r>
                    </a:p>
                  </a:txBody>
                  <a:tcPr marL="6158" marR="6158" marT="61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20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스마트팜 운영자는 모바일로 또는 웹페이지로 접속하여 현재 내 농장의 현재 상태를 확인할 수 있다</a:t>
                      </a:r>
                      <a:r>
                        <a:rPr lang="en-US" altLang="ko-KR" sz="20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.</a:t>
                      </a:r>
                    </a:p>
                  </a:txBody>
                  <a:tcPr marL="6158" marR="6158" marT="61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evidenct</a:t>
                      </a:r>
                    </a:p>
                  </a:txBody>
                  <a:tcPr marL="6158" marR="6158" marT="61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9253"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R1.4</a:t>
                      </a:r>
                    </a:p>
                  </a:txBody>
                  <a:tcPr marL="6158" marR="6158" marT="61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20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농장주는 관리하는 스마트팜의 목록을 등록하여 하나이상의 농장을 관리할 수 있다</a:t>
                      </a:r>
                    </a:p>
                  </a:txBody>
                  <a:tcPr marL="6158" marR="6158" marT="61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evidenct</a:t>
                      </a:r>
                    </a:p>
                  </a:txBody>
                  <a:tcPr marL="6158" marR="6158" marT="61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33174"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R1.5</a:t>
                      </a:r>
                    </a:p>
                  </a:txBody>
                  <a:tcPr marL="6158" marR="6158" marT="61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20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농장주는 모바일로 또는 웹페이지로 접속하여 현재 내 농장의 목록을 조회하고 선택된 농장의 상세 정보를 확인 할 수 있다</a:t>
                      </a:r>
                      <a:r>
                        <a:rPr lang="en-US" altLang="ko-KR" sz="20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.</a:t>
                      </a:r>
                    </a:p>
                  </a:txBody>
                  <a:tcPr marL="6158" marR="6158" marT="61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evidenct</a:t>
                      </a:r>
                    </a:p>
                  </a:txBody>
                  <a:tcPr marL="6158" marR="6158" marT="61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69253"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R1.6</a:t>
                      </a:r>
                    </a:p>
                  </a:txBody>
                  <a:tcPr marL="6158" marR="6158" marT="61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20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내 농장의 온</a:t>
                      </a:r>
                      <a:r>
                        <a:rPr lang="en-US" altLang="ko-KR" sz="20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,</a:t>
                      </a:r>
                      <a:r>
                        <a:rPr lang="ko-KR" altLang="en-US" sz="20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습도</a:t>
                      </a:r>
                      <a:r>
                        <a:rPr lang="en-US" altLang="ko-KR" sz="20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, </a:t>
                      </a:r>
                      <a:r>
                        <a:rPr lang="ko-KR" altLang="en-US" sz="20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양액 등의 농장정보를 확인하여 농장의 상태를 변경 할 수 있다</a:t>
                      </a:r>
                      <a:r>
                        <a:rPr lang="en-US" altLang="ko-KR" sz="20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.</a:t>
                      </a:r>
                    </a:p>
                  </a:txBody>
                  <a:tcPr marL="6158" marR="6158" marT="61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evidenct</a:t>
                      </a:r>
                    </a:p>
                  </a:txBody>
                  <a:tcPr marL="6158" marR="6158" marT="61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69253"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R1.7</a:t>
                      </a:r>
                    </a:p>
                  </a:txBody>
                  <a:tcPr marL="6158" marR="6158" marT="61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20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내 농장 작물의 실시간 영상에 작물의 상태</a:t>
                      </a:r>
                      <a:r>
                        <a:rPr lang="en-US" altLang="ko-KR" sz="20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, </a:t>
                      </a:r>
                      <a:r>
                        <a:rPr lang="ko-KR" altLang="en-US" sz="20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병해충 정보를 확인 할 수 있다</a:t>
                      </a:r>
                      <a:r>
                        <a:rPr lang="en-US" altLang="ko-KR" sz="20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.</a:t>
                      </a:r>
                    </a:p>
                  </a:txBody>
                  <a:tcPr marL="6158" marR="6158" marT="61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evidenct</a:t>
                      </a:r>
                    </a:p>
                  </a:txBody>
                  <a:tcPr marL="6158" marR="6158" marT="61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69253"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20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　</a:t>
                      </a:r>
                    </a:p>
                  </a:txBody>
                  <a:tcPr marL="6158" marR="6158" marT="61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20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　</a:t>
                      </a:r>
                    </a:p>
                  </a:txBody>
                  <a:tcPr marL="6158" marR="6158" marT="61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20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　</a:t>
                      </a:r>
                    </a:p>
                  </a:txBody>
                  <a:tcPr marL="6158" marR="6158" marT="61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69253"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20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　</a:t>
                      </a:r>
                    </a:p>
                  </a:txBody>
                  <a:tcPr marL="6158" marR="6158" marT="6158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20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　</a:t>
                      </a:r>
                    </a:p>
                  </a:txBody>
                  <a:tcPr marL="6158" marR="6158" marT="6158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20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　</a:t>
                      </a:r>
                    </a:p>
                  </a:txBody>
                  <a:tcPr marL="6158" marR="6158" marT="6158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69253">
                <a:tc gridSpan="2"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4. Site </a:t>
                      </a:r>
                      <a:r>
                        <a:rPr lang="ko-KR" altLang="en-US" sz="20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관리기능</a:t>
                      </a:r>
                    </a:p>
                  </a:txBody>
                  <a:tcPr marL="6158" marR="6158" marT="615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20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　</a:t>
                      </a:r>
                    </a:p>
                  </a:txBody>
                  <a:tcPr marL="6158" marR="6158" marT="615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69253"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R2.1</a:t>
                      </a:r>
                    </a:p>
                  </a:txBody>
                  <a:tcPr marL="6158" marR="6158" marT="61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20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가입한 회원의 정보를 조회하고 사용자 권한을 조정할 수 있다</a:t>
                      </a:r>
                      <a:r>
                        <a:rPr lang="en-US" altLang="ko-KR" sz="20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.</a:t>
                      </a:r>
                    </a:p>
                  </a:txBody>
                  <a:tcPr marL="6158" marR="6158" marT="61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evidenct</a:t>
                      </a:r>
                    </a:p>
                  </a:txBody>
                  <a:tcPr marL="6158" marR="6158" marT="61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533174"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R2.2</a:t>
                      </a:r>
                    </a:p>
                  </a:txBody>
                  <a:tcPr marL="6158" marR="6158" marT="61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20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회원의 농작물을 상태를 확인하고 학습된 병해충</a:t>
                      </a:r>
                      <a:r>
                        <a:rPr lang="en-US" altLang="ko-KR" sz="20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, </a:t>
                      </a:r>
                      <a:r>
                        <a:rPr lang="ko-KR" altLang="en-US" sz="20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생육 정보에 따라 농장주에게 작업 가이드를 전송한다</a:t>
                      </a:r>
                      <a:r>
                        <a:rPr lang="en-US" altLang="ko-KR" sz="20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.</a:t>
                      </a:r>
                    </a:p>
                  </a:txBody>
                  <a:tcPr marL="6158" marR="6158" marT="61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hidden</a:t>
                      </a:r>
                    </a:p>
                  </a:txBody>
                  <a:tcPr marL="6158" marR="6158" marT="61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533174"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R2.3</a:t>
                      </a:r>
                    </a:p>
                  </a:txBody>
                  <a:tcPr marL="6158" marR="6158" marT="61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20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각 회원들의 스마트 팜으로 부터 생육정보 및 환경정보</a:t>
                      </a:r>
                      <a:r>
                        <a:rPr lang="en-US" altLang="ko-KR" sz="20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, </a:t>
                      </a:r>
                      <a:r>
                        <a:rPr lang="ko-KR" altLang="en-US" sz="20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실시간 작물상태 이미지를 전송 받아 저장하고 일정 기간마다 해당 데이터를 학습한다</a:t>
                      </a:r>
                      <a:r>
                        <a:rPr lang="en-US" altLang="ko-KR" sz="20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.</a:t>
                      </a:r>
                    </a:p>
                  </a:txBody>
                  <a:tcPr marL="6158" marR="6158" marT="61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hidden</a:t>
                      </a:r>
                    </a:p>
                  </a:txBody>
                  <a:tcPr marL="6158" marR="6158" marT="61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69253"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R2.4</a:t>
                      </a:r>
                    </a:p>
                  </a:txBody>
                  <a:tcPr marL="6158" marR="6158" marT="61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20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작물의 상태별</a:t>
                      </a:r>
                      <a:r>
                        <a:rPr lang="en-US" altLang="ko-KR" sz="20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, </a:t>
                      </a:r>
                      <a:r>
                        <a:rPr lang="ko-KR" altLang="en-US" sz="20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병해충의 이미지등을 학습하여 작물의 상태를 판별하도록한다</a:t>
                      </a:r>
                      <a:r>
                        <a:rPr lang="en-US" altLang="ko-KR" sz="20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.</a:t>
                      </a:r>
                    </a:p>
                  </a:txBody>
                  <a:tcPr marL="6158" marR="6158" marT="61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hidden</a:t>
                      </a:r>
                    </a:p>
                  </a:txBody>
                  <a:tcPr marL="6158" marR="6158" marT="61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69253"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20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　</a:t>
                      </a:r>
                    </a:p>
                  </a:txBody>
                  <a:tcPr marL="6158" marR="6158" marT="61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20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　</a:t>
                      </a:r>
                    </a:p>
                  </a:txBody>
                  <a:tcPr marL="6158" marR="6158" marT="61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20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　</a:t>
                      </a:r>
                    </a:p>
                  </a:txBody>
                  <a:tcPr marL="6158" marR="6158" marT="61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theme/theme1.xml><?xml version="1.0" encoding="utf-8"?>
<a:theme xmlns:a="http://schemas.openxmlformats.org/drawing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0000FF"/>
      </a:hlink>
      <a:folHlink>
        <a:srgbClr val="800080"/>
      </a:folHlink>
    </a:clrScheme>
    <a:fontScheme name="한컴오피스">
      <a:majorFont>
        <a:latin typeface="Calibri"/>
        <a:ea typeface=""/>
        <a:cs typeface="Times New Roman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Times New Roman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387</TotalTime>
  <Words>1530</Words>
  <Application>Microsoft Office PowerPoint</Application>
  <PresentationFormat>사용자 지정</PresentationFormat>
  <Paragraphs>644</Paragraphs>
  <Slides>27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5" baseType="lpstr">
      <vt:lpstr>맑은 고딕</vt:lpstr>
      <vt:lpstr>한컴 윤고딕 250</vt:lpstr>
      <vt:lpstr>한컴 윤고딕 760</vt:lpstr>
      <vt:lpstr>Arial</vt:lpstr>
      <vt:lpstr>Calibri</vt:lpstr>
      <vt:lpstr>Verdana</vt:lpstr>
      <vt:lpstr>Wingdings 2</vt:lpstr>
      <vt:lpstr>한컴오피스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요구분석</vt:lpstr>
      <vt:lpstr>PowerPoint 프레젠테이션</vt:lpstr>
      <vt:lpstr>UI 설계</vt:lpstr>
      <vt:lpstr>IOT 설계</vt:lpstr>
      <vt:lpstr>IOT 설계</vt:lpstr>
      <vt:lpstr>DB 설계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DB 설계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>officegen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신 승주</cp:lastModifiedBy>
  <cp:revision>30</cp:revision>
  <dcterms:created xsi:type="dcterms:W3CDTF">2023-07-03T11:56:15Z</dcterms:created>
  <dcterms:modified xsi:type="dcterms:W3CDTF">2023-07-04T06:41:48Z</dcterms:modified>
  <cp:version/>
</cp:coreProperties>
</file>